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notesMasterIdLst>
    <p:notesMasterId r:id="rId19"/>
  </p:notesMasterIdLst>
  <p:handoutMasterIdLst>
    <p:handoutMasterId r:id="rId20"/>
  </p:handoutMasterIdLst>
  <p:sldIdLst>
    <p:sldId id="256" r:id="rId2"/>
    <p:sldId id="268" r:id="rId3"/>
    <p:sldId id="273" r:id="rId4"/>
    <p:sldId id="271" r:id="rId5"/>
    <p:sldId id="277" r:id="rId6"/>
    <p:sldId id="274" r:id="rId7"/>
    <p:sldId id="276" r:id="rId8"/>
    <p:sldId id="278" r:id="rId9"/>
    <p:sldId id="265" r:id="rId10"/>
    <p:sldId id="264" r:id="rId11"/>
    <p:sldId id="284" r:id="rId12"/>
    <p:sldId id="283" r:id="rId13"/>
    <p:sldId id="281" r:id="rId14"/>
    <p:sldId id="280" r:id="rId15"/>
    <p:sldId id="282" r:id="rId16"/>
    <p:sldId id="279"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00FF"/>
    <a:srgbClr val="0099FF"/>
    <a:srgbClr val="001EFA"/>
    <a:srgbClr val="CCECFF"/>
    <a:srgbClr val="014D95"/>
    <a:srgbClr val="FFFFFF"/>
    <a:srgbClr val="33CCCC"/>
    <a:srgbClr val="3333FF"/>
    <a:srgbClr val="3F14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22" autoAdjust="0"/>
    <p:restoredTop sz="92832" autoAdjust="0"/>
  </p:normalViewPr>
  <p:slideViewPr>
    <p:cSldViewPr snapToGrid="0">
      <p:cViewPr>
        <p:scale>
          <a:sx n="80" d="100"/>
          <a:sy n="80" d="100"/>
        </p:scale>
        <p:origin x="-78" y="462"/>
      </p:cViewPr>
      <p:guideLst>
        <p:guide orient="horz" pos="2160"/>
        <p:guide pos="384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8D2055-3D8C-4587-BC48-B25D1A3FE3E5}" type="doc">
      <dgm:prSet loTypeId="urn:microsoft.com/office/officeart/2005/8/layout/pList2#1" loCatId="list" qsTypeId="urn:microsoft.com/office/officeart/2005/8/quickstyle/simple1" qsCatId="simple" csTypeId="urn:microsoft.com/office/officeart/2005/8/colors/accent1_2" csCatId="accent1" phldr="1"/>
      <dgm:spPr/>
    </dgm:pt>
    <dgm:pt modelId="{EFC58171-1EF9-4481-B529-98C6D04959CB}">
      <dgm:prSet phldrT="[Text]"/>
      <dgm:spPr/>
      <dgm:t>
        <a:bodyPr anchor="ctr" anchorCtr="0"/>
        <a:lstStyle/>
        <a:p>
          <a:r>
            <a:rPr lang="en-US" dirty="0" smtClean="0"/>
            <a:t>Patient and Caregiver Experience</a:t>
          </a:r>
          <a:endParaRPr lang="en-US" dirty="0"/>
        </a:p>
      </dgm:t>
    </dgm:pt>
    <dgm:pt modelId="{F19AEA31-CF84-47FE-9279-ECE2D34140FE}" type="parTrans" cxnId="{4A29159A-609D-40FA-9725-10692A0EEAE8}">
      <dgm:prSet/>
      <dgm:spPr/>
      <dgm:t>
        <a:bodyPr/>
        <a:lstStyle/>
        <a:p>
          <a:endParaRPr lang="en-US"/>
        </a:p>
      </dgm:t>
    </dgm:pt>
    <dgm:pt modelId="{DD2A5182-F989-46C8-A579-4A9BBF5864BA}" type="sibTrans" cxnId="{4A29159A-609D-40FA-9725-10692A0EEAE8}">
      <dgm:prSet/>
      <dgm:spPr/>
      <dgm:t>
        <a:bodyPr/>
        <a:lstStyle/>
        <a:p>
          <a:endParaRPr lang="en-US"/>
        </a:p>
      </dgm:t>
    </dgm:pt>
    <dgm:pt modelId="{CA1BE9E4-BDB2-4119-B713-85B773A805B3}">
      <dgm:prSet phldrT="[Text]"/>
      <dgm:spPr/>
      <dgm:t>
        <a:bodyPr anchor="ctr" anchorCtr="0"/>
        <a:lstStyle/>
        <a:p>
          <a:r>
            <a:rPr lang="en-US" dirty="0" smtClean="0"/>
            <a:t>Patient Safety</a:t>
          </a:r>
          <a:endParaRPr lang="en-US" dirty="0"/>
        </a:p>
      </dgm:t>
    </dgm:pt>
    <dgm:pt modelId="{42E2D978-4933-496A-AD5C-DDC2BCF0440D}" type="parTrans" cxnId="{2DC15543-2698-4765-A6F6-E163D7920F9A}">
      <dgm:prSet/>
      <dgm:spPr/>
      <dgm:t>
        <a:bodyPr/>
        <a:lstStyle/>
        <a:p>
          <a:endParaRPr lang="en-US"/>
        </a:p>
      </dgm:t>
    </dgm:pt>
    <dgm:pt modelId="{B6F95D45-E745-4231-8DC8-81899269FECE}" type="sibTrans" cxnId="{2DC15543-2698-4765-A6F6-E163D7920F9A}">
      <dgm:prSet/>
      <dgm:spPr/>
      <dgm:t>
        <a:bodyPr/>
        <a:lstStyle/>
        <a:p>
          <a:endParaRPr lang="en-US"/>
        </a:p>
      </dgm:t>
    </dgm:pt>
    <dgm:pt modelId="{906B3543-4BF9-46BD-8AD6-2944F8171009}">
      <dgm:prSet phldrT="[Text]"/>
      <dgm:spPr/>
      <dgm:t>
        <a:bodyPr anchor="ctr" anchorCtr="0"/>
        <a:lstStyle/>
        <a:p>
          <a:r>
            <a:rPr lang="en-US" dirty="0" smtClean="0"/>
            <a:t>Preventative Health</a:t>
          </a:r>
          <a:endParaRPr lang="en-US" dirty="0"/>
        </a:p>
      </dgm:t>
    </dgm:pt>
    <dgm:pt modelId="{CC6CDC3E-C684-4635-A6AD-727A1FA1C966}" type="parTrans" cxnId="{E1EA69A4-B67C-40ED-A2D5-A2BB294422FB}">
      <dgm:prSet/>
      <dgm:spPr/>
      <dgm:t>
        <a:bodyPr/>
        <a:lstStyle/>
        <a:p>
          <a:endParaRPr lang="en-US"/>
        </a:p>
      </dgm:t>
    </dgm:pt>
    <dgm:pt modelId="{FB3DE4C3-11AD-4660-8063-AC89BBD79F74}" type="sibTrans" cxnId="{E1EA69A4-B67C-40ED-A2D5-A2BB294422FB}">
      <dgm:prSet/>
      <dgm:spPr/>
      <dgm:t>
        <a:bodyPr/>
        <a:lstStyle/>
        <a:p>
          <a:endParaRPr lang="en-US"/>
        </a:p>
      </dgm:t>
    </dgm:pt>
    <dgm:pt modelId="{9E056DC0-CE9F-4238-B9D2-42FA1C300520}">
      <dgm:prSet/>
      <dgm:spPr/>
      <dgm:t>
        <a:bodyPr anchor="ctr" anchorCtr="0"/>
        <a:lstStyle/>
        <a:p>
          <a:r>
            <a:rPr lang="en-US" dirty="0" smtClean="0"/>
            <a:t>At Risk Populations</a:t>
          </a:r>
          <a:endParaRPr lang="en-US" dirty="0"/>
        </a:p>
      </dgm:t>
    </dgm:pt>
    <dgm:pt modelId="{45597228-164A-4DC4-950F-F9FFD7E46C31}" type="parTrans" cxnId="{27BC66C6-DD49-4592-9DAA-64D477AB26A0}">
      <dgm:prSet/>
      <dgm:spPr/>
      <dgm:t>
        <a:bodyPr/>
        <a:lstStyle/>
        <a:p>
          <a:endParaRPr lang="en-US"/>
        </a:p>
      </dgm:t>
    </dgm:pt>
    <dgm:pt modelId="{E1053D27-178F-4950-B1C8-10791DF2855A}" type="sibTrans" cxnId="{27BC66C6-DD49-4592-9DAA-64D477AB26A0}">
      <dgm:prSet/>
      <dgm:spPr/>
      <dgm:t>
        <a:bodyPr/>
        <a:lstStyle/>
        <a:p>
          <a:endParaRPr lang="en-US"/>
        </a:p>
      </dgm:t>
    </dgm:pt>
    <dgm:pt modelId="{A37A1569-EA44-47E1-AD27-8A18D9F7403A}" type="pres">
      <dgm:prSet presAssocID="{448D2055-3D8C-4587-BC48-B25D1A3FE3E5}" presName="Name0" presStyleCnt="0">
        <dgm:presLayoutVars>
          <dgm:dir/>
          <dgm:resizeHandles val="exact"/>
        </dgm:presLayoutVars>
      </dgm:prSet>
      <dgm:spPr/>
    </dgm:pt>
    <dgm:pt modelId="{5D8D5E9E-15E2-469D-B813-050B2E5F9E21}" type="pres">
      <dgm:prSet presAssocID="{448D2055-3D8C-4587-BC48-B25D1A3FE3E5}" presName="bkgdShp" presStyleLbl="alignAccFollowNode1" presStyleIdx="0" presStyleCnt="1"/>
      <dgm:spPr/>
    </dgm:pt>
    <dgm:pt modelId="{E8172A65-66A4-4350-B96E-C8C8AED45C5E}" type="pres">
      <dgm:prSet presAssocID="{448D2055-3D8C-4587-BC48-B25D1A3FE3E5}" presName="linComp" presStyleCnt="0"/>
      <dgm:spPr/>
    </dgm:pt>
    <dgm:pt modelId="{5FB58FFD-74CB-411B-BF97-7E5374126566}" type="pres">
      <dgm:prSet presAssocID="{EFC58171-1EF9-4481-B529-98C6D04959CB}" presName="compNode" presStyleCnt="0"/>
      <dgm:spPr/>
    </dgm:pt>
    <dgm:pt modelId="{9B0F8161-076B-4694-86D7-DE311AAEC818}" type="pres">
      <dgm:prSet presAssocID="{EFC58171-1EF9-4481-B529-98C6D04959CB}" presName="node" presStyleLbl="node1" presStyleIdx="0" presStyleCnt="4">
        <dgm:presLayoutVars>
          <dgm:bulletEnabled val="1"/>
        </dgm:presLayoutVars>
      </dgm:prSet>
      <dgm:spPr/>
      <dgm:t>
        <a:bodyPr/>
        <a:lstStyle/>
        <a:p>
          <a:endParaRPr lang="en-US"/>
        </a:p>
      </dgm:t>
    </dgm:pt>
    <dgm:pt modelId="{7F1498F4-7E51-4C0D-ADC7-522547E60E83}" type="pres">
      <dgm:prSet presAssocID="{EFC58171-1EF9-4481-B529-98C6D04959CB}" presName="invisiNode" presStyleLbl="node1" presStyleIdx="0" presStyleCnt="4"/>
      <dgm:spPr/>
    </dgm:pt>
    <dgm:pt modelId="{3023FFC9-30E8-4DF4-94EC-C16805C08CBC}" type="pres">
      <dgm:prSet presAssocID="{EFC58171-1EF9-4481-B529-98C6D04959CB}" presName="imagNode" presStyleLbl="fgImgPlac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8000" b="-8000"/>
          </a:stretch>
        </a:blipFill>
      </dgm:spPr>
    </dgm:pt>
    <dgm:pt modelId="{3793BC90-08EA-44D4-8FEF-1A83DC07E4C4}" type="pres">
      <dgm:prSet presAssocID="{DD2A5182-F989-46C8-A579-4A9BBF5864BA}" presName="sibTrans" presStyleLbl="sibTrans2D1" presStyleIdx="0" presStyleCnt="0"/>
      <dgm:spPr/>
      <dgm:t>
        <a:bodyPr/>
        <a:lstStyle/>
        <a:p>
          <a:endParaRPr lang="en-US"/>
        </a:p>
      </dgm:t>
    </dgm:pt>
    <dgm:pt modelId="{00293843-FCA1-4649-8295-3ACEF99F84DF}" type="pres">
      <dgm:prSet presAssocID="{CA1BE9E4-BDB2-4119-B713-85B773A805B3}" presName="compNode" presStyleCnt="0"/>
      <dgm:spPr/>
    </dgm:pt>
    <dgm:pt modelId="{B066CC3E-6552-4F5E-B6BA-244596BADCED}" type="pres">
      <dgm:prSet presAssocID="{CA1BE9E4-BDB2-4119-B713-85B773A805B3}" presName="node" presStyleLbl="node1" presStyleIdx="1" presStyleCnt="4">
        <dgm:presLayoutVars>
          <dgm:bulletEnabled val="1"/>
        </dgm:presLayoutVars>
      </dgm:prSet>
      <dgm:spPr/>
      <dgm:t>
        <a:bodyPr/>
        <a:lstStyle/>
        <a:p>
          <a:endParaRPr lang="en-US"/>
        </a:p>
      </dgm:t>
    </dgm:pt>
    <dgm:pt modelId="{065186DC-299F-41EB-9C98-2AF233C09BAA}" type="pres">
      <dgm:prSet presAssocID="{CA1BE9E4-BDB2-4119-B713-85B773A805B3}" presName="invisiNode" presStyleLbl="node1" presStyleIdx="1" presStyleCnt="4"/>
      <dgm:spPr/>
    </dgm:pt>
    <dgm:pt modelId="{38D528FD-84F5-4C8D-8C6C-C548C83D4ECA}" type="pres">
      <dgm:prSet presAssocID="{CA1BE9E4-BDB2-4119-B713-85B773A805B3}" presName="imagNode" presStyleLbl="fgImgPlace1" presStyleIdx="1" presStyleCnt="4"/>
      <dgm:spPr>
        <a:blipFill>
          <a:blip xmlns:r="http://schemas.openxmlformats.org/officeDocument/2006/relationships" r:embed="rId2">
            <a:extLst>
              <a:ext uri="{28A0092B-C50C-407E-A947-70E740481C1C}">
                <a14:useLocalDpi xmlns="" xmlns:a14="http://schemas.microsoft.com/office/drawing/2010/main" val="0"/>
              </a:ext>
            </a:extLst>
          </a:blip>
          <a:srcRect/>
          <a:stretch>
            <a:fillRect l="-1000" r="-1000"/>
          </a:stretch>
        </a:blipFill>
      </dgm:spPr>
    </dgm:pt>
    <dgm:pt modelId="{823EFA62-7565-4B38-80FE-BCA39CE630F4}" type="pres">
      <dgm:prSet presAssocID="{B6F95D45-E745-4231-8DC8-81899269FECE}" presName="sibTrans" presStyleLbl="sibTrans2D1" presStyleIdx="0" presStyleCnt="0"/>
      <dgm:spPr/>
      <dgm:t>
        <a:bodyPr/>
        <a:lstStyle/>
        <a:p>
          <a:endParaRPr lang="en-US"/>
        </a:p>
      </dgm:t>
    </dgm:pt>
    <dgm:pt modelId="{4148828E-DA56-4681-9897-50A95CCE9982}" type="pres">
      <dgm:prSet presAssocID="{906B3543-4BF9-46BD-8AD6-2944F8171009}" presName="compNode" presStyleCnt="0"/>
      <dgm:spPr/>
    </dgm:pt>
    <dgm:pt modelId="{A35A5732-0A2F-43A4-AECE-A915ABD74156}" type="pres">
      <dgm:prSet presAssocID="{906B3543-4BF9-46BD-8AD6-2944F8171009}" presName="node" presStyleLbl="node1" presStyleIdx="2" presStyleCnt="4">
        <dgm:presLayoutVars>
          <dgm:bulletEnabled val="1"/>
        </dgm:presLayoutVars>
      </dgm:prSet>
      <dgm:spPr/>
      <dgm:t>
        <a:bodyPr/>
        <a:lstStyle/>
        <a:p>
          <a:endParaRPr lang="en-US"/>
        </a:p>
      </dgm:t>
    </dgm:pt>
    <dgm:pt modelId="{5050D06D-5F95-452E-8FCE-0AEEF3F21A44}" type="pres">
      <dgm:prSet presAssocID="{906B3543-4BF9-46BD-8AD6-2944F8171009}" presName="invisiNode" presStyleLbl="node1" presStyleIdx="2" presStyleCnt="4"/>
      <dgm:spPr/>
    </dgm:pt>
    <dgm:pt modelId="{A3E1EF57-077A-45D2-9A79-6A72A3FF44FA}" type="pres">
      <dgm:prSet presAssocID="{906B3543-4BF9-46BD-8AD6-2944F8171009}" presName="imagNode" presStyleLbl="fgImgPlace1" presStyleIdx="2" presStyleCnt="4"/>
      <dgm:spPr>
        <a:blipFill>
          <a:blip xmlns:r="http://schemas.openxmlformats.org/officeDocument/2006/relationships" r:embed="rId3">
            <a:extLst>
              <a:ext uri="{28A0092B-C50C-407E-A947-70E740481C1C}">
                <a14:useLocalDpi xmlns="" xmlns:a14="http://schemas.microsoft.com/office/drawing/2010/main" val="0"/>
              </a:ext>
            </a:extLst>
          </a:blip>
          <a:srcRect/>
          <a:stretch>
            <a:fillRect t="-3000" b="-3000"/>
          </a:stretch>
        </a:blipFill>
      </dgm:spPr>
    </dgm:pt>
    <dgm:pt modelId="{7ACB551D-E759-40E9-B837-0E4ADEC1956E}" type="pres">
      <dgm:prSet presAssocID="{FB3DE4C3-11AD-4660-8063-AC89BBD79F74}" presName="sibTrans" presStyleLbl="sibTrans2D1" presStyleIdx="0" presStyleCnt="0"/>
      <dgm:spPr/>
      <dgm:t>
        <a:bodyPr/>
        <a:lstStyle/>
        <a:p>
          <a:endParaRPr lang="en-US"/>
        </a:p>
      </dgm:t>
    </dgm:pt>
    <dgm:pt modelId="{0B467699-40B1-4876-92B4-7288A536C9C1}" type="pres">
      <dgm:prSet presAssocID="{9E056DC0-CE9F-4238-B9D2-42FA1C300520}" presName="compNode" presStyleCnt="0"/>
      <dgm:spPr/>
    </dgm:pt>
    <dgm:pt modelId="{25EA28E8-3AAD-47F7-BC14-E4748420BE90}" type="pres">
      <dgm:prSet presAssocID="{9E056DC0-CE9F-4238-B9D2-42FA1C300520}" presName="node" presStyleLbl="node1" presStyleIdx="3" presStyleCnt="4">
        <dgm:presLayoutVars>
          <dgm:bulletEnabled val="1"/>
        </dgm:presLayoutVars>
      </dgm:prSet>
      <dgm:spPr/>
      <dgm:t>
        <a:bodyPr/>
        <a:lstStyle/>
        <a:p>
          <a:endParaRPr lang="en-US"/>
        </a:p>
      </dgm:t>
    </dgm:pt>
    <dgm:pt modelId="{1B0F3EAE-C7BF-4F89-A995-966BEE49E26D}" type="pres">
      <dgm:prSet presAssocID="{9E056DC0-CE9F-4238-B9D2-42FA1C300520}" presName="invisiNode" presStyleLbl="node1" presStyleIdx="3" presStyleCnt="4"/>
      <dgm:spPr/>
    </dgm:pt>
    <dgm:pt modelId="{5C3E6B54-A6FA-473C-BF76-29BCD81BF14B}" type="pres">
      <dgm:prSet presAssocID="{9E056DC0-CE9F-4238-B9D2-42FA1C300520}" presName="imagNode" presStyleLbl="fgImgPlace1" presStyleIdx="3" presStyleCnt="4"/>
      <dgm:spPr>
        <a:blipFill>
          <a:blip xmlns:r="http://schemas.openxmlformats.org/officeDocument/2006/relationships" r:embed="rId4">
            <a:extLst>
              <a:ext uri="{28A0092B-C50C-407E-A947-70E740481C1C}">
                <a14:useLocalDpi xmlns="" xmlns:a14="http://schemas.microsoft.com/office/drawing/2010/main" val="0"/>
              </a:ext>
            </a:extLst>
          </a:blip>
          <a:srcRect/>
          <a:stretch>
            <a:fillRect t="-12000" b="-12000"/>
          </a:stretch>
        </a:blipFill>
      </dgm:spPr>
    </dgm:pt>
  </dgm:ptLst>
  <dgm:cxnLst>
    <dgm:cxn modelId="{E1EA69A4-B67C-40ED-A2D5-A2BB294422FB}" srcId="{448D2055-3D8C-4587-BC48-B25D1A3FE3E5}" destId="{906B3543-4BF9-46BD-8AD6-2944F8171009}" srcOrd="2" destOrd="0" parTransId="{CC6CDC3E-C684-4635-A6AD-727A1FA1C966}" sibTransId="{FB3DE4C3-11AD-4660-8063-AC89BBD79F74}"/>
    <dgm:cxn modelId="{F007E4C5-C013-4728-8B5E-627C3686A569}" type="presOf" srcId="{FB3DE4C3-11AD-4660-8063-AC89BBD79F74}" destId="{7ACB551D-E759-40E9-B837-0E4ADEC1956E}" srcOrd="0" destOrd="0" presId="urn:microsoft.com/office/officeart/2005/8/layout/pList2#1"/>
    <dgm:cxn modelId="{1DC59C89-9015-4CF5-AAFF-868AFDB88DAA}" type="presOf" srcId="{906B3543-4BF9-46BD-8AD6-2944F8171009}" destId="{A35A5732-0A2F-43A4-AECE-A915ABD74156}" srcOrd="0" destOrd="0" presId="urn:microsoft.com/office/officeart/2005/8/layout/pList2#1"/>
    <dgm:cxn modelId="{EEA0C3E3-2B9A-4887-A1D5-E225EC31A092}" type="presOf" srcId="{DD2A5182-F989-46C8-A579-4A9BBF5864BA}" destId="{3793BC90-08EA-44D4-8FEF-1A83DC07E4C4}" srcOrd="0" destOrd="0" presId="urn:microsoft.com/office/officeart/2005/8/layout/pList2#1"/>
    <dgm:cxn modelId="{BC4F8CFE-5447-4FD1-804F-20A170D297CB}" type="presOf" srcId="{9E056DC0-CE9F-4238-B9D2-42FA1C300520}" destId="{25EA28E8-3AAD-47F7-BC14-E4748420BE90}" srcOrd="0" destOrd="0" presId="urn:microsoft.com/office/officeart/2005/8/layout/pList2#1"/>
    <dgm:cxn modelId="{27BC66C6-DD49-4592-9DAA-64D477AB26A0}" srcId="{448D2055-3D8C-4587-BC48-B25D1A3FE3E5}" destId="{9E056DC0-CE9F-4238-B9D2-42FA1C300520}" srcOrd="3" destOrd="0" parTransId="{45597228-164A-4DC4-950F-F9FFD7E46C31}" sibTransId="{E1053D27-178F-4950-B1C8-10791DF2855A}"/>
    <dgm:cxn modelId="{B38C9EC3-78CF-446E-BFAD-489915578298}" type="presOf" srcId="{EFC58171-1EF9-4481-B529-98C6D04959CB}" destId="{9B0F8161-076B-4694-86D7-DE311AAEC818}" srcOrd="0" destOrd="0" presId="urn:microsoft.com/office/officeart/2005/8/layout/pList2#1"/>
    <dgm:cxn modelId="{21FEF899-5F9A-4568-8E4E-FDB451DDEA2B}" type="presOf" srcId="{448D2055-3D8C-4587-BC48-B25D1A3FE3E5}" destId="{A37A1569-EA44-47E1-AD27-8A18D9F7403A}" srcOrd="0" destOrd="0" presId="urn:microsoft.com/office/officeart/2005/8/layout/pList2#1"/>
    <dgm:cxn modelId="{2DC15543-2698-4765-A6F6-E163D7920F9A}" srcId="{448D2055-3D8C-4587-BC48-B25D1A3FE3E5}" destId="{CA1BE9E4-BDB2-4119-B713-85B773A805B3}" srcOrd="1" destOrd="0" parTransId="{42E2D978-4933-496A-AD5C-DDC2BCF0440D}" sibTransId="{B6F95D45-E745-4231-8DC8-81899269FECE}"/>
    <dgm:cxn modelId="{4A29159A-609D-40FA-9725-10692A0EEAE8}" srcId="{448D2055-3D8C-4587-BC48-B25D1A3FE3E5}" destId="{EFC58171-1EF9-4481-B529-98C6D04959CB}" srcOrd="0" destOrd="0" parTransId="{F19AEA31-CF84-47FE-9279-ECE2D34140FE}" sibTransId="{DD2A5182-F989-46C8-A579-4A9BBF5864BA}"/>
    <dgm:cxn modelId="{6C8B4311-9F35-41F3-A88F-4D2873A53F45}" type="presOf" srcId="{B6F95D45-E745-4231-8DC8-81899269FECE}" destId="{823EFA62-7565-4B38-80FE-BCA39CE630F4}" srcOrd="0" destOrd="0" presId="urn:microsoft.com/office/officeart/2005/8/layout/pList2#1"/>
    <dgm:cxn modelId="{C18E5CC8-98B3-4347-B403-DEF9A0C70C5D}" type="presOf" srcId="{CA1BE9E4-BDB2-4119-B713-85B773A805B3}" destId="{B066CC3E-6552-4F5E-B6BA-244596BADCED}" srcOrd="0" destOrd="0" presId="urn:microsoft.com/office/officeart/2005/8/layout/pList2#1"/>
    <dgm:cxn modelId="{155D0748-9B9C-464E-B08C-80D1CB38E8E5}" type="presParOf" srcId="{A37A1569-EA44-47E1-AD27-8A18D9F7403A}" destId="{5D8D5E9E-15E2-469D-B813-050B2E5F9E21}" srcOrd="0" destOrd="0" presId="urn:microsoft.com/office/officeart/2005/8/layout/pList2#1"/>
    <dgm:cxn modelId="{B1096C1E-F777-4BC9-AEBE-2392B89B2E52}" type="presParOf" srcId="{A37A1569-EA44-47E1-AD27-8A18D9F7403A}" destId="{E8172A65-66A4-4350-B96E-C8C8AED45C5E}" srcOrd="1" destOrd="0" presId="urn:microsoft.com/office/officeart/2005/8/layout/pList2#1"/>
    <dgm:cxn modelId="{6872BF24-EE44-4A03-9798-6456C62641E9}" type="presParOf" srcId="{E8172A65-66A4-4350-B96E-C8C8AED45C5E}" destId="{5FB58FFD-74CB-411B-BF97-7E5374126566}" srcOrd="0" destOrd="0" presId="urn:microsoft.com/office/officeart/2005/8/layout/pList2#1"/>
    <dgm:cxn modelId="{19E17A0C-233A-4817-9FB9-A1DF3F11C077}" type="presParOf" srcId="{5FB58FFD-74CB-411B-BF97-7E5374126566}" destId="{9B0F8161-076B-4694-86D7-DE311AAEC818}" srcOrd="0" destOrd="0" presId="urn:microsoft.com/office/officeart/2005/8/layout/pList2#1"/>
    <dgm:cxn modelId="{4346869D-B979-4AF6-A0CE-3561B28EDE48}" type="presParOf" srcId="{5FB58FFD-74CB-411B-BF97-7E5374126566}" destId="{7F1498F4-7E51-4C0D-ADC7-522547E60E83}" srcOrd="1" destOrd="0" presId="urn:microsoft.com/office/officeart/2005/8/layout/pList2#1"/>
    <dgm:cxn modelId="{17B4A5D1-A469-45CD-8C5B-F4F602ACC587}" type="presParOf" srcId="{5FB58FFD-74CB-411B-BF97-7E5374126566}" destId="{3023FFC9-30E8-4DF4-94EC-C16805C08CBC}" srcOrd="2" destOrd="0" presId="urn:microsoft.com/office/officeart/2005/8/layout/pList2#1"/>
    <dgm:cxn modelId="{89F5512E-8C7E-420E-8F07-4A21C3D1A36F}" type="presParOf" srcId="{E8172A65-66A4-4350-B96E-C8C8AED45C5E}" destId="{3793BC90-08EA-44D4-8FEF-1A83DC07E4C4}" srcOrd="1" destOrd="0" presId="urn:microsoft.com/office/officeart/2005/8/layout/pList2#1"/>
    <dgm:cxn modelId="{0E602439-F1CE-4723-8384-373E6CDE42D8}" type="presParOf" srcId="{E8172A65-66A4-4350-B96E-C8C8AED45C5E}" destId="{00293843-FCA1-4649-8295-3ACEF99F84DF}" srcOrd="2" destOrd="0" presId="urn:microsoft.com/office/officeart/2005/8/layout/pList2#1"/>
    <dgm:cxn modelId="{87C670D6-9CA1-4600-9036-8D44BCCD10BF}" type="presParOf" srcId="{00293843-FCA1-4649-8295-3ACEF99F84DF}" destId="{B066CC3E-6552-4F5E-B6BA-244596BADCED}" srcOrd="0" destOrd="0" presId="urn:microsoft.com/office/officeart/2005/8/layout/pList2#1"/>
    <dgm:cxn modelId="{E1D4F52D-A176-4D4A-9A8E-8BC4B0E75AB3}" type="presParOf" srcId="{00293843-FCA1-4649-8295-3ACEF99F84DF}" destId="{065186DC-299F-41EB-9C98-2AF233C09BAA}" srcOrd="1" destOrd="0" presId="urn:microsoft.com/office/officeart/2005/8/layout/pList2#1"/>
    <dgm:cxn modelId="{AEA09333-1778-4AC1-86B2-47D3950DEE0E}" type="presParOf" srcId="{00293843-FCA1-4649-8295-3ACEF99F84DF}" destId="{38D528FD-84F5-4C8D-8C6C-C548C83D4ECA}" srcOrd="2" destOrd="0" presId="urn:microsoft.com/office/officeart/2005/8/layout/pList2#1"/>
    <dgm:cxn modelId="{233E8B55-CC41-4C82-A7A4-D19BCF9F7DBE}" type="presParOf" srcId="{E8172A65-66A4-4350-B96E-C8C8AED45C5E}" destId="{823EFA62-7565-4B38-80FE-BCA39CE630F4}" srcOrd="3" destOrd="0" presId="urn:microsoft.com/office/officeart/2005/8/layout/pList2#1"/>
    <dgm:cxn modelId="{99D4C5C1-B1CA-4837-A98A-ED3A78D9B85F}" type="presParOf" srcId="{E8172A65-66A4-4350-B96E-C8C8AED45C5E}" destId="{4148828E-DA56-4681-9897-50A95CCE9982}" srcOrd="4" destOrd="0" presId="urn:microsoft.com/office/officeart/2005/8/layout/pList2#1"/>
    <dgm:cxn modelId="{D8217E9C-6F33-447E-84E2-7A9442C666DE}" type="presParOf" srcId="{4148828E-DA56-4681-9897-50A95CCE9982}" destId="{A35A5732-0A2F-43A4-AECE-A915ABD74156}" srcOrd="0" destOrd="0" presId="urn:microsoft.com/office/officeart/2005/8/layout/pList2#1"/>
    <dgm:cxn modelId="{6B381B06-C2C1-45B3-9BD7-7D0852634180}" type="presParOf" srcId="{4148828E-DA56-4681-9897-50A95CCE9982}" destId="{5050D06D-5F95-452E-8FCE-0AEEF3F21A44}" srcOrd="1" destOrd="0" presId="urn:microsoft.com/office/officeart/2005/8/layout/pList2#1"/>
    <dgm:cxn modelId="{EB855715-96BD-4978-8CE0-0E0381F49487}" type="presParOf" srcId="{4148828E-DA56-4681-9897-50A95CCE9982}" destId="{A3E1EF57-077A-45D2-9A79-6A72A3FF44FA}" srcOrd="2" destOrd="0" presId="urn:microsoft.com/office/officeart/2005/8/layout/pList2#1"/>
    <dgm:cxn modelId="{1CEF9AF0-4281-4078-B069-3B54D68EB097}" type="presParOf" srcId="{E8172A65-66A4-4350-B96E-C8C8AED45C5E}" destId="{7ACB551D-E759-40E9-B837-0E4ADEC1956E}" srcOrd="5" destOrd="0" presId="urn:microsoft.com/office/officeart/2005/8/layout/pList2#1"/>
    <dgm:cxn modelId="{B280698A-E020-4EFF-99C5-F931BFA09703}" type="presParOf" srcId="{E8172A65-66A4-4350-B96E-C8C8AED45C5E}" destId="{0B467699-40B1-4876-92B4-7288A536C9C1}" srcOrd="6" destOrd="0" presId="urn:microsoft.com/office/officeart/2005/8/layout/pList2#1"/>
    <dgm:cxn modelId="{B4C88A0B-A27D-44DC-873B-2BDDC2ED77A8}" type="presParOf" srcId="{0B467699-40B1-4876-92B4-7288A536C9C1}" destId="{25EA28E8-3AAD-47F7-BC14-E4748420BE90}" srcOrd="0" destOrd="0" presId="urn:microsoft.com/office/officeart/2005/8/layout/pList2#1"/>
    <dgm:cxn modelId="{F1D71A9E-9CC1-497E-9955-B1E57862198D}" type="presParOf" srcId="{0B467699-40B1-4876-92B4-7288A536C9C1}" destId="{1B0F3EAE-C7BF-4F89-A995-966BEE49E26D}" srcOrd="1" destOrd="0" presId="urn:microsoft.com/office/officeart/2005/8/layout/pList2#1"/>
    <dgm:cxn modelId="{141F0965-1502-4004-BF27-BC0233A29F97}" type="presParOf" srcId="{0B467699-40B1-4876-92B4-7288A536C9C1}" destId="{5C3E6B54-A6FA-473C-BF76-29BCD81BF14B}"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8D5E9E-15E2-469D-B813-050B2E5F9E21}">
      <dsp:nvSpPr>
        <dsp:cNvPr id="0" name=""/>
        <dsp:cNvSpPr/>
      </dsp:nvSpPr>
      <dsp:spPr>
        <a:xfrm>
          <a:off x="0" y="0"/>
          <a:ext cx="9340950" cy="167557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23FFC9-30E8-4DF4-94EC-C16805C08CBC}">
      <dsp:nvSpPr>
        <dsp:cNvPr id="0" name=""/>
        <dsp:cNvSpPr/>
      </dsp:nvSpPr>
      <dsp:spPr>
        <a:xfrm>
          <a:off x="282800" y="223410"/>
          <a:ext cx="2040778" cy="1228755"/>
        </a:xfrm>
        <a:prstGeom prst="roundRect">
          <a:avLst>
            <a:gd name="adj" fmla="val 10000"/>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F8161-076B-4694-86D7-DE311AAEC818}">
      <dsp:nvSpPr>
        <dsp:cNvPr id="0" name=""/>
        <dsp:cNvSpPr/>
      </dsp:nvSpPr>
      <dsp:spPr>
        <a:xfrm rot="10800000">
          <a:off x="282800" y="1675575"/>
          <a:ext cx="2040778" cy="20479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Patient and Caregiver Experience</a:t>
          </a:r>
          <a:endParaRPr lang="en-US" sz="2400" kern="1200" dirty="0"/>
        </a:p>
      </dsp:txBody>
      <dsp:txXfrm rot="10800000">
        <a:off x="282800" y="1675575"/>
        <a:ext cx="2040778" cy="2047925"/>
      </dsp:txXfrm>
    </dsp:sp>
    <dsp:sp modelId="{38D528FD-84F5-4C8D-8C6C-C548C83D4ECA}">
      <dsp:nvSpPr>
        <dsp:cNvPr id="0" name=""/>
        <dsp:cNvSpPr/>
      </dsp:nvSpPr>
      <dsp:spPr>
        <a:xfrm>
          <a:off x="2527657" y="223410"/>
          <a:ext cx="2040778" cy="1228755"/>
        </a:xfrm>
        <a:prstGeom prst="roundRect">
          <a:avLst>
            <a:gd name="adj" fmla="val 10000"/>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66CC3E-6552-4F5E-B6BA-244596BADCED}">
      <dsp:nvSpPr>
        <dsp:cNvPr id="0" name=""/>
        <dsp:cNvSpPr/>
      </dsp:nvSpPr>
      <dsp:spPr>
        <a:xfrm rot="10800000">
          <a:off x="2527657" y="1675575"/>
          <a:ext cx="2040778" cy="20479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Patient Safety</a:t>
          </a:r>
          <a:endParaRPr lang="en-US" sz="2400" kern="1200" dirty="0"/>
        </a:p>
      </dsp:txBody>
      <dsp:txXfrm rot="10800000">
        <a:off x="2527657" y="1675575"/>
        <a:ext cx="2040778" cy="2047925"/>
      </dsp:txXfrm>
    </dsp:sp>
    <dsp:sp modelId="{A3E1EF57-077A-45D2-9A79-6A72A3FF44FA}">
      <dsp:nvSpPr>
        <dsp:cNvPr id="0" name=""/>
        <dsp:cNvSpPr/>
      </dsp:nvSpPr>
      <dsp:spPr>
        <a:xfrm>
          <a:off x="4772513" y="223410"/>
          <a:ext cx="2040778" cy="1228755"/>
        </a:xfrm>
        <a:prstGeom prst="roundRect">
          <a:avLst>
            <a:gd name="adj" fmla="val 10000"/>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5A5732-0A2F-43A4-AECE-A915ABD74156}">
      <dsp:nvSpPr>
        <dsp:cNvPr id="0" name=""/>
        <dsp:cNvSpPr/>
      </dsp:nvSpPr>
      <dsp:spPr>
        <a:xfrm rot="10800000">
          <a:off x="4772513" y="1675575"/>
          <a:ext cx="2040778" cy="20479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Preventative Health</a:t>
          </a:r>
          <a:endParaRPr lang="en-US" sz="2400" kern="1200" dirty="0"/>
        </a:p>
      </dsp:txBody>
      <dsp:txXfrm rot="10800000">
        <a:off x="4772513" y="1675575"/>
        <a:ext cx="2040778" cy="2047925"/>
      </dsp:txXfrm>
    </dsp:sp>
    <dsp:sp modelId="{5C3E6B54-A6FA-473C-BF76-29BCD81BF14B}">
      <dsp:nvSpPr>
        <dsp:cNvPr id="0" name=""/>
        <dsp:cNvSpPr/>
      </dsp:nvSpPr>
      <dsp:spPr>
        <a:xfrm>
          <a:off x="7017370" y="223410"/>
          <a:ext cx="2040778" cy="1228755"/>
        </a:xfrm>
        <a:prstGeom prst="roundRect">
          <a:avLst>
            <a:gd name="adj" fmla="val 10000"/>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EA28E8-3AAD-47F7-BC14-E4748420BE90}">
      <dsp:nvSpPr>
        <dsp:cNvPr id="0" name=""/>
        <dsp:cNvSpPr/>
      </dsp:nvSpPr>
      <dsp:spPr>
        <a:xfrm rot="10800000">
          <a:off x="7017370" y="1675575"/>
          <a:ext cx="2040778" cy="204792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At Risk Populations</a:t>
          </a:r>
          <a:endParaRPr lang="en-US" sz="2400" kern="1200" dirty="0"/>
        </a:p>
      </dsp:txBody>
      <dsp:txXfrm rot="10800000">
        <a:off x="7017370" y="1675575"/>
        <a:ext cx="2040778" cy="2047925"/>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7A7B6-C667-4CA4-B743-FA470EBB3186}" type="datetimeFigureOut">
              <a:rPr lang="en-US" smtClean="0"/>
              <a:t>10/14/2016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5FA8B0-07FF-43A8-BB0F-7D79259845B1}"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699AC-5CDD-40F7-BD58-CFA568D1892E}" type="datetimeFigureOut">
              <a:rPr lang="en-US" smtClean="0"/>
              <a:pPr/>
              <a:t>10/14/2016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936B7-369E-43AF-BD68-82E052F7041F}" type="slidenum">
              <a:rPr lang="en-US" smtClean="0"/>
              <a:pPr/>
              <a:t>‹#›</a:t>
            </a:fld>
            <a:endParaRPr lang="en-US" dirty="0"/>
          </a:p>
        </p:txBody>
      </p:sp>
    </p:spTree>
    <p:extLst>
      <p:ext uri="{BB962C8B-B14F-4D97-AF65-F5344CB8AC3E}">
        <p14:creationId xmlns="" xmlns:p14="http://schemas.microsoft.com/office/powerpoint/2010/main" val="172377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hs.gov/ocr/privacy/hipaa/understanding/summary/privacysummar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Ms. Hendricks</a:t>
            </a:r>
            <a:r>
              <a:rPr lang="en-US" baseline="0" dirty="0" smtClean="0"/>
              <a:t> for your warm introduction. And thank you Drs. Uzdavines (</a:t>
            </a:r>
            <a:r>
              <a:rPr lang="en-US" dirty="0" smtClean="0"/>
              <a:t>Uz-davines) and</a:t>
            </a:r>
            <a:r>
              <a:rPr lang="en-US" baseline="0" dirty="0" smtClean="0"/>
              <a:t> Cerminara (Cher-ME-NADA), Ms. Barbiero (Bar-BI-Ero) and the Nova Law Review Board Members for inviting myself, and my colleagues from the college of pharmacy this afternoon.  </a:t>
            </a:r>
          </a:p>
          <a:p>
            <a:endParaRPr lang="en-US" baseline="0" dirty="0" smtClean="0"/>
          </a:p>
          <a:p>
            <a:r>
              <a:rPr lang="en-US" dirty="0" smtClean="0"/>
              <a:t>This</a:t>
            </a:r>
            <a:r>
              <a:rPr lang="en-US" baseline="0" dirty="0" smtClean="0"/>
              <a:t> following presentation is in conjunction with NSU’s ACO Research Network, Services and Education Initiative, also known as ACORN SEED. This is a college of pharmacy housed Practice-Based Research network formed just last year with of over 300 primary care providers in Southern Florida. </a:t>
            </a:r>
            <a:endParaRPr lang="en-US" dirty="0" smtClean="0"/>
          </a:p>
        </p:txBody>
      </p:sp>
      <p:sp>
        <p:nvSpPr>
          <p:cNvPr id="4" name="Slide Number Placeholder 3"/>
          <p:cNvSpPr>
            <a:spLocks noGrp="1"/>
          </p:cNvSpPr>
          <p:nvPr>
            <p:ph type="sldNum" sz="quarter" idx="10"/>
          </p:nvPr>
        </p:nvSpPr>
        <p:spPr/>
        <p:txBody>
          <a:bodyPr/>
          <a:lstStyle/>
          <a:p>
            <a:fld id="{4A8936B7-369E-43AF-BD68-82E052F7041F}" type="slidenum">
              <a:rPr lang="en-US" smtClean="0"/>
              <a:pPr/>
              <a:t>1</a:t>
            </a:fld>
            <a:endParaRPr lang="en-US" dirty="0"/>
          </a:p>
        </p:txBody>
      </p:sp>
    </p:spTree>
    <p:extLst>
      <p:ext uri="{BB962C8B-B14F-4D97-AF65-F5344CB8AC3E}">
        <p14:creationId xmlns="" xmlns:p14="http://schemas.microsoft.com/office/powerpoint/2010/main" val="234896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quality measures your ACOs are getting graded on, minus</a:t>
            </a:r>
            <a:r>
              <a:rPr lang="en-US" baseline="0" dirty="0" smtClean="0"/>
              <a:t> the patient experience ones.  The ones in green have to do with proper medication use, or pharmacist services. </a:t>
            </a:r>
          </a:p>
          <a:p>
            <a:endParaRPr lang="en-US" baseline="0" dirty="0" smtClean="0"/>
          </a:p>
          <a:p>
            <a:r>
              <a:rPr lang="en-US" baseline="0" dirty="0" smtClean="0"/>
              <a:t>So it has all come full circle. Your healthcare system isn’t doing too hot, and now if you’re going to work in one, you’ve got to show that you’re doing well with these quality measures. These quality measures have quite a bit to do with medications. So how are you going to improve it? You’re probably going to want to get some medication experts in there. Great!  We’re just going to hire some pharmacists and clean it up….</a:t>
            </a:r>
          </a:p>
          <a:p>
            <a:endParaRPr lang="en-US" baseline="0" dirty="0" smtClean="0"/>
          </a:p>
          <a:p>
            <a:r>
              <a:rPr lang="en-US" baseline="0" dirty="0" smtClean="0"/>
              <a:t>And this brings us to the final part of our story, which is the legal hurdles our two professions are facing. </a:t>
            </a:r>
            <a:endParaRPr lang="en-US" dirty="0" smtClean="0"/>
          </a:p>
          <a:p>
            <a:endParaRPr lang="en-US" dirty="0"/>
          </a:p>
        </p:txBody>
      </p:sp>
      <p:sp>
        <p:nvSpPr>
          <p:cNvPr id="4" name="Slide Number Placeholder 3"/>
          <p:cNvSpPr>
            <a:spLocks noGrp="1"/>
          </p:cNvSpPr>
          <p:nvPr>
            <p:ph type="sldNum" sz="quarter" idx="10"/>
          </p:nvPr>
        </p:nvSpPr>
        <p:spPr/>
        <p:txBody>
          <a:bodyPr/>
          <a:lstStyle/>
          <a:p>
            <a:fld id="{4A8936B7-369E-43AF-BD68-82E052F7041F}" type="slidenum">
              <a:rPr lang="en-US" smtClean="0"/>
              <a:pPr/>
              <a:t>10</a:t>
            </a:fld>
            <a:endParaRPr lang="en-US" dirty="0"/>
          </a:p>
        </p:txBody>
      </p:sp>
    </p:spTree>
    <p:extLst>
      <p:ext uri="{BB962C8B-B14F-4D97-AF65-F5344CB8AC3E}">
        <p14:creationId xmlns="" xmlns:p14="http://schemas.microsoft.com/office/powerpoint/2010/main" val="248462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hurdle</a:t>
            </a:r>
            <a:r>
              <a:rPr lang="en-US" sz="1200" kern="1200" baseline="0" dirty="0" smtClean="0">
                <a:solidFill>
                  <a:schemeClr val="tx1"/>
                </a:solidFill>
                <a:effectLst/>
                <a:latin typeface="+mn-lt"/>
                <a:ea typeface="+mn-ea"/>
                <a:cs typeface="+mn-cs"/>
              </a:rPr>
              <a:t> we face is that our providers may not understand what pharmacists do, or why they should be helping your health system.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Pharmacist Provided Services in Ambulatory Care Settings. You’re probably</a:t>
            </a:r>
            <a:r>
              <a:rPr lang="en-US" sz="1200" kern="1200" baseline="0" dirty="0" smtClean="0">
                <a:solidFill>
                  <a:schemeClr val="tx1"/>
                </a:solidFill>
                <a:effectLst/>
                <a:latin typeface="+mn-lt"/>
                <a:ea typeface="+mn-ea"/>
                <a:cs typeface="+mn-cs"/>
              </a:rPr>
              <a:t> going to have some confused clients over what is within a pharmacists scope of practice. And as you know, that scope is regulated by the state board of pharmacy. But these are some examples of what falls into a pharmacists scope of practice.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below summarizes services currently provided by NSU College of Pharmacy pharmacists in primary care physician offices who are part of an Accountable Care Organization.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Overall, pharmacists work in collaboration with physicians to optimize a patient’s medication therapy. In summary, pharmacists review patients’ labs, medications, conditions and adherence to make recommendations to the prescriber to improve therapies. Patients who could benefit from these pharmacy services are referred by the prescriber to the pharmacists.  </a:t>
            </a:r>
          </a:p>
          <a:p>
            <a:endParaRPr lang="en-US" dirty="0"/>
          </a:p>
        </p:txBody>
      </p:sp>
      <p:sp>
        <p:nvSpPr>
          <p:cNvPr id="4" name="Slide Number Placeholder 3"/>
          <p:cNvSpPr>
            <a:spLocks noGrp="1"/>
          </p:cNvSpPr>
          <p:nvPr>
            <p:ph type="sldNum" sz="quarter" idx="10"/>
          </p:nvPr>
        </p:nvSpPr>
        <p:spPr/>
        <p:txBody>
          <a:bodyPr/>
          <a:lstStyle/>
          <a:p>
            <a:fld id="{4A8936B7-369E-43AF-BD68-82E052F7041F}" type="slidenum">
              <a:rPr lang="en-US" smtClean="0"/>
              <a:pPr/>
              <a:t>11</a:t>
            </a:fld>
            <a:endParaRPr lang="en-US" dirty="0"/>
          </a:p>
        </p:txBody>
      </p:sp>
    </p:spTree>
    <p:extLst>
      <p:ext uri="{BB962C8B-B14F-4D97-AF65-F5344CB8AC3E}">
        <p14:creationId xmlns="" xmlns:p14="http://schemas.microsoft.com/office/powerpoint/2010/main" val="22125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Next, if you’re going to</a:t>
            </a:r>
            <a:r>
              <a:rPr lang="en-US" b="0" baseline="0" dirty="0" smtClean="0"/>
              <a:t> practice in healthcare law in one of the orange states, you’re going to have to familiarize yourself with something called  Collaborative Practice Agreements. </a:t>
            </a:r>
            <a:r>
              <a:rPr lang="en-US" b="0" dirty="0" smtClean="0"/>
              <a:t>Collaborative practice agreements are legal</a:t>
            </a:r>
            <a:r>
              <a:rPr lang="en-US" b="0" baseline="0" dirty="0" smtClean="0"/>
              <a:t> documents</a:t>
            </a:r>
            <a:r>
              <a:rPr lang="en-US" b="0" dirty="0" smtClean="0"/>
              <a:t>  used to create formal relationships between pharmacists and physicians or other providers that allow for expanded services the pharmacist can provide to patients.</a:t>
            </a:r>
          </a:p>
          <a:p>
            <a:r>
              <a:rPr lang="en-US" sz="1200" kern="1200" dirty="0" smtClean="0">
                <a:solidFill>
                  <a:schemeClr val="tx1"/>
                </a:solidFill>
                <a:effectLst/>
                <a:latin typeface="+mn-lt"/>
                <a:ea typeface="+mn-ea"/>
                <a:cs typeface="+mn-cs"/>
              </a:rPr>
              <a:t>The licensed provider makes  a diagnosis, supervises patient care, and refers patients  to a pharmacist under a protocol that allows the  pharmacist to perform patient care functions specifically stated</a:t>
            </a:r>
            <a:r>
              <a:rPr lang="en-US" sz="1200" kern="1200" baseline="0" dirty="0" smtClean="0">
                <a:solidFill>
                  <a:schemeClr val="tx1"/>
                </a:solidFill>
                <a:effectLst/>
                <a:latin typeface="+mn-lt"/>
                <a:ea typeface="+mn-ea"/>
                <a:cs typeface="+mn-cs"/>
              </a:rPr>
              <a:t> under the CPA.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States regulate pharmacists’ patient care services through  “scope of practice” laws and related rules, including boards  of pharmacy and medicine regulations. Depending on each  state’s laws, pharmacists can work with other health care providers through CPAs to provide an array of patient care services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 scope of practice laws can allow for broad, unrestricted CPAs between pharmacists and other providers.  To build and strengthen collaborative practices, 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simple, understandable terms to describe the  patient care services,</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ncourage the various health professional organizations to  work together when proposing changes to scope of practice laws. Set up or participate in interprofessional committees to discuss how scope of practice laws can expand the  role of team-based care. Talk with local health care providers about entering into CPAs. Talk with payers about using viable business models  to support pharmacists’ patient care services. Share appropriate health information with providers  through the use of EHRs</a:t>
            </a:r>
          </a:p>
          <a:p>
            <a:endParaRPr lang="en-US" baseline="0" dirty="0" smtClean="0"/>
          </a:p>
        </p:txBody>
      </p:sp>
      <p:sp>
        <p:nvSpPr>
          <p:cNvPr id="4" name="Slide Number Placeholder 3"/>
          <p:cNvSpPr>
            <a:spLocks noGrp="1"/>
          </p:cNvSpPr>
          <p:nvPr>
            <p:ph type="sldNum" sz="quarter" idx="10"/>
          </p:nvPr>
        </p:nvSpPr>
        <p:spPr/>
        <p:txBody>
          <a:bodyPr/>
          <a:lstStyle/>
          <a:p>
            <a:fld id="{C7F89FA8-B67B-47F0-82EA-5E7BAB7F5F75}" type="slidenum">
              <a:rPr lang="en-US" smtClean="0"/>
              <a:pPr/>
              <a:t>12</a:t>
            </a:fld>
            <a:endParaRPr lang="en-US" dirty="0"/>
          </a:p>
        </p:txBody>
      </p:sp>
    </p:spTree>
    <p:extLst>
      <p:ext uri="{BB962C8B-B14F-4D97-AF65-F5344CB8AC3E}">
        <p14:creationId xmlns="" xmlns:p14="http://schemas.microsoft.com/office/powerpoint/2010/main" val="136243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smtClean="0">
                <a:solidFill>
                  <a:schemeClr val="tx1"/>
                </a:solidFill>
              </a:rPr>
              <a:t>Here’s the  </a:t>
            </a:r>
            <a:r>
              <a:rPr lang="en-US" b="0" u="sng" dirty="0" smtClean="0">
                <a:solidFill>
                  <a:schemeClr val="tx1"/>
                </a:solidFill>
              </a:rPr>
              <a:t>next </a:t>
            </a:r>
            <a:r>
              <a:rPr lang="en-US" b="0" u="sng" dirty="0" smtClean="0">
                <a:solidFill>
                  <a:schemeClr val="tx1"/>
                </a:solidFill>
              </a:rPr>
              <a:t>hurdle you’re going to have to jump. Do you know what HIPAA is? </a:t>
            </a:r>
            <a:r>
              <a:rPr lang="en-US" dirty="0" smtClean="0"/>
              <a:t>HIPAA is the federal </a:t>
            </a:r>
            <a:r>
              <a:rPr lang="en-US" b="1" dirty="0" smtClean="0"/>
              <a:t>Health Insurance Portability and Accountability Act</a:t>
            </a:r>
            <a:r>
              <a:rPr lang="en-US" dirty="0" smtClean="0"/>
              <a:t> of 1996. The primary goal of the law is to make it easier for people to keep </a:t>
            </a:r>
            <a:r>
              <a:rPr lang="en-US" b="1" dirty="0" smtClean="0"/>
              <a:t>health insurance</a:t>
            </a:r>
            <a:r>
              <a:rPr lang="en-US" dirty="0" smtClean="0"/>
              <a:t>, protect the confidentiality and security of healthcare information.</a:t>
            </a:r>
            <a:r>
              <a:rPr lang="en-US" baseline="0" dirty="0" smtClean="0"/>
              <a:t> Whenever you go to the doctors office and they make you sign the privacy statement, it</a:t>
            </a:r>
            <a:r>
              <a:rPr lang="en-US" baseline="0" dirty="0" smtClean="0">
                <a:hlinkClick r:id="rId3"/>
              </a:rPr>
              <a:t>’s HIPAA that you’re signing for. Your health systems are going to be concerned that they are in violation if they share health information about their patients with pharmacists and pharmacies.</a:t>
            </a:r>
          </a:p>
          <a:p>
            <a:endParaRPr lang="en-US" b="0" u="sng" baseline="0" dirty="0" smtClean="0">
              <a:solidFill>
                <a:schemeClr val="tx1"/>
              </a:solidFill>
              <a:hlinkClick r:id="rId3"/>
            </a:endParaRPr>
          </a:p>
          <a:p>
            <a:r>
              <a:rPr lang="en-US" b="0" u="sng" baseline="0" dirty="0" smtClean="0">
                <a:solidFill>
                  <a:schemeClr val="tx1"/>
                </a:solidFill>
                <a:hlinkClick r:id="rId3"/>
              </a:rPr>
              <a:t>So, a covered entity may disclose protected health information to another covered entity for treatment, payment and health care operations if both covered entities have a relationship with the patient. </a:t>
            </a:r>
          </a:p>
          <a:p>
            <a:endParaRPr lang="en-US" b="0" u="sng" baseline="0" dirty="0" smtClean="0">
              <a:solidFill>
                <a:schemeClr val="tx1"/>
              </a:solidFill>
              <a:hlinkClick r:id="rId3"/>
            </a:endParaRPr>
          </a:p>
          <a:p>
            <a:r>
              <a:rPr lang="en-US" b="0" u="sng" baseline="0" dirty="0" smtClean="0">
                <a:solidFill>
                  <a:schemeClr val="tx1"/>
                </a:solidFill>
                <a:hlinkClick r:id="rId3"/>
              </a:rPr>
              <a:t>It goes on to define treatment as the provision of healthcare from a provider.</a:t>
            </a:r>
            <a:endParaRPr lang="en-US" b="0" u="sng" dirty="0" smtClean="0">
              <a:solidFill>
                <a:schemeClr val="tx1"/>
              </a:solidFill>
              <a:hlinkClick r:id="rId3"/>
            </a:endParaRPr>
          </a:p>
          <a:p>
            <a:endParaRPr lang="en-US" dirty="0" smtClean="0">
              <a:hlinkClick r:id="rId3"/>
            </a:endParaRPr>
          </a:p>
          <a:p>
            <a:r>
              <a:rPr lang="en-US" dirty="0" smtClean="0">
                <a:hlinkClick r:id="rId3"/>
              </a:rPr>
              <a:t>http://www.hhs.gov/ocr/privacy/hipaa/understanding/summary/privacysummary.pdf</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rPr>
              <a:t>KNOW THE GIST</a:t>
            </a:r>
            <a:r>
              <a:rPr lang="en-US" sz="1200" b="1" dirty="0" smtClean="0">
                <a:solidFill>
                  <a:schemeClr val="tx1"/>
                </a:solidFill>
              </a:rPr>
              <a:t>: </a:t>
            </a:r>
            <a:r>
              <a:rPr lang="en-US" sz="1200" dirty="0" smtClean="0">
                <a:solidFill>
                  <a:schemeClr val="tx1"/>
                </a:solidFill>
              </a:rPr>
              <a:t>If you provide health services under Medicare, have a relationship with the patient, and you provide them with health services, you are  covered under HIPAA.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If a provider or any team says,</a:t>
            </a:r>
            <a:r>
              <a:rPr lang="en-US" sz="1200" baseline="0" dirty="0" smtClean="0">
                <a:solidFill>
                  <a:schemeClr val="tx1"/>
                </a:solidFill>
              </a:rPr>
              <a:t> “ I can’t share my electronic health record with the pharmacist because the pharmacist doesn’t take care of the patient, that is wrong.” </a:t>
            </a:r>
            <a:endParaRPr lang="en-US" sz="1200" dirty="0" smtClean="0">
              <a:solidFill>
                <a:schemeClr val="tx1"/>
              </a:solidFill>
            </a:endParaRPr>
          </a:p>
          <a:p>
            <a:endParaRPr lang="en-US" dirty="0" smtClean="0"/>
          </a:p>
          <a:p>
            <a:endParaRPr lang="en-US" baseline="0" dirty="0" smtClean="0"/>
          </a:p>
          <a:p>
            <a:r>
              <a:rPr lang="en-US" baseline="0" dirty="0" smtClean="0"/>
              <a:t> Just rem know that in practice, if anybody ever says it’s a violation of HIPPA, and you do in fact have a professional and personal relationship with that patient, it isn’t a violation at all. </a:t>
            </a:r>
            <a:endParaRPr lang="en-US" dirty="0" smtClean="0"/>
          </a:p>
          <a:p>
            <a:endParaRPr lang="en-US" dirty="0"/>
          </a:p>
        </p:txBody>
      </p:sp>
      <p:sp>
        <p:nvSpPr>
          <p:cNvPr id="4" name="Slide Number Placeholder 3"/>
          <p:cNvSpPr>
            <a:spLocks noGrp="1"/>
          </p:cNvSpPr>
          <p:nvPr>
            <p:ph type="sldNum" sz="quarter" idx="10"/>
          </p:nvPr>
        </p:nvSpPr>
        <p:spPr/>
        <p:txBody>
          <a:bodyPr/>
          <a:lstStyle/>
          <a:p>
            <a:fld id="{C7F89FA8-B67B-47F0-82EA-5E7BAB7F5F75}" type="slidenum">
              <a:rPr lang="en-US" smtClean="0"/>
              <a:pPr/>
              <a:t>13</a:t>
            </a:fld>
            <a:endParaRPr lang="en-US" dirty="0"/>
          </a:p>
        </p:txBody>
      </p:sp>
    </p:spTree>
    <p:extLst>
      <p:ext uri="{BB962C8B-B14F-4D97-AF65-F5344CB8AC3E}">
        <p14:creationId xmlns="" xmlns:p14="http://schemas.microsoft.com/office/powerpoint/2010/main" val="2513389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overcome concerns about HIPAA,</a:t>
            </a:r>
            <a:r>
              <a:rPr lang="en-US" baseline="0" dirty="0" smtClean="0"/>
              <a:t> you’re going to face a lot of billing questions. Medicare  is broken up into several parts, named by letters.  </a:t>
            </a:r>
            <a:r>
              <a:rPr lang="en-US" sz="1200" kern="1200" dirty="0" smtClean="0">
                <a:solidFill>
                  <a:schemeClr val="tx1"/>
                </a:solidFill>
                <a:effectLst/>
                <a:latin typeface="+mn-lt"/>
                <a:ea typeface="+mn-ea"/>
                <a:cs typeface="+mn-cs"/>
              </a:rPr>
              <a:t>Part B is the Medicare outpatient benefit. It covers most doctor’s services, durable medical equipment, preventive care, ambulance services, and more.  Part D covers prescription drugs. You must have either Part A or Part B to be eligible for Part D. Part D is only available through private companies.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ridiculous</a:t>
            </a:r>
            <a:r>
              <a:rPr lang="en-US" sz="1200" kern="1200" baseline="0" dirty="0" smtClean="0">
                <a:solidFill>
                  <a:schemeClr val="tx1"/>
                </a:solidFill>
                <a:effectLst/>
                <a:latin typeface="+mn-lt"/>
                <a:ea typeface="+mn-ea"/>
                <a:cs typeface="+mn-cs"/>
              </a:rPr>
              <a:t> is that pharmacist services are not billable through part B. They have to be billed through Part D. </a:t>
            </a:r>
            <a:r>
              <a:rPr lang="en-US" sz="1200" kern="1200" baseline="0" dirty="0" smtClean="0">
                <a:solidFill>
                  <a:schemeClr val="tx1"/>
                </a:solidFill>
                <a:effectLst/>
                <a:latin typeface="+mn-lt"/>
                <a:ea typeface="+mn-ea"/>
                <a:cs typeface="+mn-cs"/>
              </a:rPr>
              <a:t>but </a:t>
            </a:r>
            <a:r>
              <a:rPr lang="en-US" sz="1200" kern="1200" baseline="0" dirty="0" smtClean="0">
                <a:solidFill>
                  <a:schemeClr val="tx1"/>
                </a:solidFill>
                <a:effectLst/>
                <a:latin typeface="+mn-lt"/>
                <a:ea typeface="+mn-ea"/>
                <a:cs typeface="+mn-cs"/>
              </a:rPr>
              <a:t>here’s the kicker.  Providing services under part D is an expense to these private companies. They MUST  offer to provide  </a:t>
            </a:r>
            <a:r>
              <a:rPr lang="en-US" sz="1200" kern="1200" baseline="0" dirty="0" smtClean="0">
                <a:solidFill>
                  <a:schemeClr val="tx1"/>
                </a:solidFill>
                <a:effectLst/>
                <a:latin typeface="+mn-lt"/>
                <a:ea typeface="+mn-ea"/>
                <a:cs typeface="+mn-cs"/>
              </a:rPr>
              <a:t>medication management </a:t>
            </a:r>
            <a:r>
              <a:rPr lang="en-US" sz="1200" kern="1200" baseline="0" dirty="0" smtClean="0">
                <a:solidFill>
                  <a:schemeClr val="tx1"/>
                </a:solidFill>
                <a:effectLst/>
                <a:latin typeface="+mn-lt"/>
                <a:ea typeface="+mn-ea"/>
                <a:cs typeface="+mn-cs"/>
              </a:rPr>
              <a:t>services. However, the more they give, the most it costs them. When medication management is good, patients take their medications. That means the cost of the medications (part D) goes up. What does that mean for part A and B. When patients are healthy and taking their medications, they don’t have to go to the hospital or utilize the doctor as much. That means that Part D is spending a lot of money to keep the patient taking their medications, but Part A and B reap all the benefits.  If I’m a part D provider, I have no incentive whatsoever to get you to take your medications properly, infect,  I’m discouraged to give you good care.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You’ve got to know this because when you’re big shot </a:t>
            </a:r>
            <a:r>
              <a:rPr lang="en-US" sz="1200" kern="1200" baseline="0" dirty="0" smtClean="0">
                <a:solidFill>
                  <a:schemeClr val="tx1"/>
                </a:solidFill>
                <a:effectLst/>
                <a:latin typeface="+mn-lt"/>
                <a:ea typeface="+mn-ea"/>
                <a:cs typeface="+mn-cs"/>
              </a:rPr>
              <a:t>lawyers </a:t>
            </a:r>
            <a:r>
              <a:rPr lang="en-US" sz="1200" kern="1200" baseline="0" dirty="0" smtClean="0">
                <a:solidFill>
                  <a:schemeClr val="tx1"/>
                </a:solidFill>
                <a:effectLst/>
                <a:latin typeface="+mn-lt"/>
                <a:ea typeface="+mn-ea"/>
                <a:cs typeface="+mn-cs"/>
              </a:rPr>
              <a:t>on capital hill you’ve got to help close this terrible mistake</a:t>
            </a:r>
            <a:endParaRPr lang="en-US" dirty="0"/>
          </a:p>
        </p:txBody>
      </p:sp>
      <p:sp>
        <p:nvSpPr>
          <p:cNvPr id="4" name="Slide Number Placeholder 3"/>
          <p:cNvSpPr>
            <a:spLocks noGrp="1"/>
          </p:cNvSpPr>
          <p:nvPr>
            <p:ph type="sldNum" sz="quarter" idx="10"/>
          </p:nvPr>
        </p:nvSpPr>
        <p:spPr/>
        <p:txBody>
          <a:bodyPr/>
          <a:lstStyle/>
          <a:p>
            <a:fld id="{4A8936B7-369E-43AF-BD68-82E052F7041F}" type="slidenum">
              <a:rPr lang="en-US" smtClean="0"/>
              <a:pPr/>
              <a:t>14</a:t>
            </a:fld>
            <a:endParaRPr lang="en-US" dirty="0"/>
          </a:p>
        </p:txBody>
      </p:sp>
    </p:spTree>
    <p:extLst>
      <p:ext uri="{BB962C8B-B14F-4D97-AF65-F5344CB8AC3E}">
        <p14:creationId xmlns="" xmlns:p14="http://schemas.microsoft.com/office/powerpoint/2010/main" val="348480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 only way that this mistake can be remedied  is with a change to the US Social Security Act. So only providers specifically named under the Special Security  Act can bill Medicare Part B. Pharmacists aren’t one of them. </a:t>
            </a:r>
          </a:p>
          <a:p>
            <a:endParaRPr lang="en-US" baseline="0" dirty="0" smtClean="0"/>
          </a:p>
          <a:p>
            <a:r>
              <a:rPr lang="en-US" baseline="0" dirty="0" smtClean="0"/>
              <a:t>So here you go. You’re going to work for a health system that is currently </a:t>
            </a:r>
            <a:r>
              <a:rPr lang="en-US" baseline="0" dirty="0" smtClean="0"/>
              <a:t>wasting billions </a:t>
            </a:r>
            <a:r>
              <a:rPr lang="en-US" baseline="0" dirty="0" smtClean="0"/>
              <a:t>of dollars in money and killing people by mismanaging </a:t>
            </a:r>
            <a:r>
              <a:rPr lang="en-US" baseline="0" dirty="0" smtClean="0"/>
              <a:t>medications. </a:t>
            </a:r>
            <a:r>
              <a:rPr lang="en-US" baseline="0" dirty="0" smtClean="0"/>
              <a:t>The government is telling you that your healthcare systems have to get it right, or else. But they’re not going to let you get paid for the one healthcare professional that has the training and time to fix it. </a:t>
            </a:r>
            <a:endParaRPr lang="en-US" dirty="0"/>
          </a:p>
        </p:txBody>
      </p:sp>
      <p:sp>
        <p:nvSpPr>
          <p:cNvPr id="4" name="Slide Number Placeholder 3"/>
          <p:cNvSpPr>
            <a:spLocks noGrp="1"/>
          </p:cNvSpPr>
          <p:nvPr>
            <p:ph type="sldNum" sz="quarter" idx="10"/>
          </p:nvPr>
        </p:nvSpPr>
        <p:spPr/>
        <p:txBody>
          <a:bodyPr/>
          <a:lstStyle/>
          <a:p>
            <a:fld id="{C7F89FA8-B67B-47F0-82EA-5E7BAB7F5F75}" type="slidenum">
              <a:rPr lang="en-US" smtClean="0"/>
              <a:pPr/>
              <a:t>15</a:t>
            </a:fld>
            <a:endParaRPr lang="en-US" dirty="0"/>
          </a:p>
        </p:txBody>
      </p:sp>
    </p:spTree>
    <p:extLst>
      <p:ext uri="{BB962C8B-B14F-4D97-AF65-F5344CB8AC3E}">
        <p14:creationId xmlns="" xmlns:p14="http://schemas.microsoft.com/office/powerpoint/2010/main" val="6638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U.S. Office of the National Coordinator envisions pharmacies’ involvement in health information exchange (HIE).  However, current policy discourages community pharmacists’ engagement in HIE during transitions of care for two major reasons. First, pharmacists are ineligible for reimbursement under CMS’s EHR Incentive Program.  This was a program that</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began </a:t>
            </a:r>
            <a:r>
              <a:rPr lang="en-US" sz="1200" kern="1200" baseline="0" dirty="0" smtClean="0">
                <a:solidFill>
                  <a:schemeClr val="tx1"/>
                </a:solidFill>
                <a:latin typeface="+mn-lt"/>
                <a:ea typeface="+mn-ea"/>
                <a:cs typeface="+mn-cs"/>
              </a:rPr>
              <a:t>in 2011,  and it started by giving healthcare providers incentive to turn all their paper records into </a:t>
            </a:r>
            <a:r>
              <a:rPr lang="en-US" sz="1200" kern="1200" baseline="0" dirty="0" smtClean="0">
                <a:solidFill>
                  <a:schemeClr val="tx1"/>
                </a:solidFill>
                <a:latin typeface="+mn-lt"/>
                <a:ea typeface="+mn-ea"/>
                <a:cs typeface="+mn-cs"/>
              </a:rPr>
              <a:t>electronic </a:t>
            </a:r>
            <a:r>
              <a:rPr lang="en-US" sz="1200" kern="1200" baseline="0" dirty="0" smtClean="0">
                <a:solidFill>
                  <a:schemeClr val="tx1"/>
                </a:solidFill>
                <a:latin typeface="+mn-lt"/>
                <a:ea typeface="+mn-ea"/>
                <a:cs typeface="+mn-cs"/>
              </a:rPr>
              <a:t>records (or EHRs). They would give financial incentives to </a:t>
            </a:r>
            <a:r>
              <a:rPr lang="en-US" sz="1200" kern="1200" baseline="0" dirty="0" smtClean="0">
                <a:solidFill>
                  <a:schemeClr val="tx1"/>
                </a:solidFill>
                <a:latin typeface="+mn-lt"/>
                <a:ea typeface="+mn-ea"/>
                <a:cs typeface="+mn-cs"/>
              </a:rPr>
              <a:t>encourage </a:t>
            </a:r>
            <a:r>
              <a:rPr lang="en-US" sz="1200" kern="1200" baseline="0" dirty="0" smtClean="0">
                <a:solidFill>
                  <a:schemeClr val="tx1"/>
                </a:solidFill>
                <a:latin typeface="+mn-lt"/>
                <a:ea typeface="+mn-ea"/>
                <a:cs typeface="+mn-cs"/>
              </a:rPr>
              <a:t>these practices to update. Now, it’s a </a:t>
            </a:r>
            <a:r>
              <a:rPr lang="en-US" sz="1200" kern="1200" baseline="0" dirty="0" smtClean="0">
                <a:solidFill>
                  <a:schemeClr val="tx1"/>
                </a:solidFill>
                <a:latin typeface="+mn-lt"/>
                <a:ea typeface="+mn-ea"/>
                <a:cs typeface="+mn-cs"/>
              </a:rPr>
              <a:t>penalty If </a:t>
            </a:r>
            <a:r>
              <a:rPr lang="en-US" sz="1200" kern="1200" baseline="0" dirty="0" smtClean="0">
                <a:solidFill>
                  <a:schemeClr val="tx1"/>
                </a:solidFill>
                <a:latin typeface="+mn-lt"/>
                <a:ea typeface="+mn-ea"/>
                <a:cs typeface="+mn-cs"/>
              </a:rPr>
              <a:t>you don’t operate on an EHR, so there’s a lot of money that could have been used to update health information exchange between providers and pharmacists, but that window has shut.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Second,  concern you’re going</a:t>
            </a:r>
            <a:r>
              <a:rPr lang="en-US" sz="1200" kern="1200" baseline="0" dirty="0" smtClean="0">
                <a:solidFill>
                  <a:schemeClr val="tx1"/>
                </a:solidFill>
                <a:latin typeface="+mn-lt"/>
                <a:ea typeface="+mn-ea"/>
                <a:cs typeface="+mn-cs"/>
              </a:rPr>
              <a:t> to face in trying to get your </a:t>
            </a:r>
            <a:r>
              <a:rPr lang="en-US" sz="1200" kern="1200" baseline="0" dirty="0" smtClean="0">
                <a:solidFill>
                  <a:schemeClr val="tx1"/>
                </a:solidFill>
                <a:latin typeface="+mn-lt"/>
                <a:ea typeface="+mn-ea"/>
                <a:cs typeface="+mn-cs"/>
              </a:rPr>
              <a:t>health </a:t>
            </a:r>
            <a:r>
              <a:rPr lang="en-US" sz="1200" kern="1200" baseline="0" dirty="0" smtClean="0">
                <a:solidFill>
                  <a:schemeClr val="tx1"/>
                </a:solidFill>
                <a:latin typeface="+mn-lt"/>
                <a:ea typeface="+mn-ea"/>
                <a:cs typeface="+mn-cs"/>
              </a:rPr>
              <a:t>system to </a:t>
            </a:r>
            <a:r>
              <a:rPr lang="en-US" sz="1200" kern="1200" baseline="0" dirty="0" smtClean="0">
                <a:solidFill>
                  <a:schemeClr val="tx1"/>
                </a:solidFill>
                <a:latin typeface="+mn-lt"/>
                <a:ea typeface="+mn-ea"/>
                <a:cs typeface="+mn-cs"/>
              </a:rPr>
              <a:t>communicate </a:t>
            </a:r>
            <a:r>
              <a:rPr lang="en-US" sz="1200" kern="1200" baseline="0" dirty="0" smtClean="0">
                <a:solidFill>
                  <a:schemeClr val="tx1"/>
                </a:solidFill>
                <a:latin typeface="+mn-lt"/>
                <a:ea typeface="+mn-ea"/>
                <a:cs typeface="+mn-cs"/>
              </a:rPr>
              <a:t>with </a:t>
            </a:r>
            <a:r>
              <a:rPr lang="en-US" sz="1200" kern="1200" baseline="0" dirty="0" smtClean="0">
                <a:solidFill>
                  <a:schemeClr val="tx1"/>
                </a:solidFill>
                <a:latin typeface="+mn-lt"/>
                <a:ea typeface="+mn-ea"/>
                <a:cs typeface="+mn-cs"/>
              </a:rPr>
              <a:t>pharmacies </a:t>
            </a:r>
            <a:r>
              <a:rPr lang="en-US" sz="1200" kern="1200" baseline="0" dirty="0" smtClean="0">
                <a:solidFill>
                  <a:schemeClr val="tx1"/>
                </a:solidFill>
                <a:latin typeface="+mn-lt"/>
                <a:ea typeface="+mn-ea"/>
                <a:cs typeface="+mn-cs"/>
              </a:rPr>
              <a:t>has to do with a Meaningful use measure under the HER incentive program.  </a:t>
            </a:r>
            <a:r>
              <a:rPr lang="en-US" sz="1200" kern="1200" baseline="0" dirty="0" smtClean="0">
                <a:solidFill>
                  <a:schemeClr val="tx1"/>
                </a:solidFill>
                <a:latin typeface="+mn-lt"/>
                <a:ea typeface="+mn-ea"/>
                <a:cs typeface="+mn-cs"/>
              </a:rPr>
              <a:t>Under</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CMS’ Meaningful Use, health professionals will transmit some medical information during transitions of care  to other providers.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Transitions</a:t>
            </a:r>
            <a:r>
              <a:rPr lang="en-US" sz="1200" kern="1200" baseline="0" dirty="0" smtClean="0">
                <a:solidFill>
                  <a:schemeClr val="tx1"/>
                </a:solidFill>
                <a:latin typeface="+mn-lt"/>
                <a:ea typeface="+mn-ea"/>
                <a:cs typeface="+mn-cs"/>
              </a:rPr>
              <a:t> of care </a:t>
            </a:r>
            <a:r>
              <a:rPr lang="en-US" sz="1200" kern="1200" baseline="0" dirty="0" smtClean="0">
                <a:solidFill>
                  <a:schemeClr val="tx1"/>
                </a:solidFill>
                <a:latin typeface="+mn-lt"/>
                <a:ea typeface="+mn-ea"/>
                <a:cs typeface="+mn-cs"/>
              </a:rPr>
              <a:t>refers </a:t>
            </a:r>
            <a:r>
              <a:rPr lang="en-US" sz="1200" kern="1200" baseline="0" dirty="0" smtClean="0">
                <a:solidFill>
                  <a:schemeClr val="tx1"/>
                </a:solidFill>
                <a:latin typeface="+mn-lt"/>
                <a:ea typeface="+mn-ea"/>
                <a:cs typeface="+mn-cs"/>
              </a:rPr>
              <a:t>to when  a patient moves from one care site to </a:t>
            </a:r>
            <a:r>
              <a:rPr lang="en-US" sz="1200" kern="1200" baseline="0" dirty="0" smtClean="0">
                <a:solidFill>
                  <a:schemeClr val="tx1"/>
                </a:solidFill>
                <a:latin typeface="+mn-lt"/>
                <a:ea typeface="+mn-ea"/>
                <a:cs typeface="+mn-cs"/>
              </a:rPr>
              <a:t>another. </a:t>
            </a:r>
            <a:r>
              <a:rPr lang="en-US" sz="1200" kern="1200" baseline="0" dirty="0" smtClean="0">
                <a:solidFill>
                  <a:schemeClr val="tx1"/>
                </a:solidFill>
                <a:latin typeface="+mn-lt"/>
                <a:ea typeface="+mn-ea"/>
                <a:cs typeface="+mn-cs"/>
              </a:rPr>
              <a:t>Most commonly thought of as a </a:t>
            </a:r>
            <a:r>
              <a:rPr lang="en-US" sz="1200" kern="1200" baseline="0" dirty="0" smtClean="0">
                <a:solidFill>
                  <a:schemeClr val="tx1"/>
                </a:solidFill>
                <a:latin typeface="+mn-lt"/>
                <a:ea typeface="+mn-ea"/>
                <a:cs typeface="+mn-cs"/>
              </a:rPr>
              <a:t>hospital discharge, </a:t>
            </a:r>
            <a:r>
              <a:rPr lang="en-US" sz="1200" kern="1200" baseline="0" dirty="0" smtClean="0">
                <a:solidFill>
                  <a:schemeClr val="tx1"/>
                </a:solidFill>
                <a:latin typeface="+mn-lt"/>
                <a:ea typeface="+mn-ea"/>
                <a:cs typeface="+mn-cs"/>
              </a:rPr>
              <a:t>but could be anything, </a:t>
            </a:r>
            <a:r>
              <a:rPr lang="en-US" sz="1200" kern="1200" baseline="0" dirty="0" smtClean="0">
                <a:solidFill>
                  <a:schemeClr val="tx1"/>
                </a:solidFill>
                <a:latin typeface="+mn-lt"/>
                <a:ea typeface="+mn-ea"/>
                <a:cs typeface="+mn-cs"/>
              </a:rPr>
              <a:t>including </a:t>
            </a:r>
            <a:r>
              <a:rPr lang="en-US" sz="1200" kern="1200" baseline="0" dirty="0" smtClean="0">
                <a:solidFill>
                  <a:schemeClr val="tx1"/>
                </a:solidFill>
                <a:latin typeface="+mn-lt"/>
                <a:ea typeface="+mn-ea"/>
                <a:cs typeface="+mn-cs"/>
              </a:rPr>
              <a:t>a skilled nursing facility, or even just moving primary care providers. Under this  ERH incentive  meaningful use measure, prescribers  must share information concerning a care summary, but this doesn’t get shared to the pharmacy, so you’re going to have patients filling old prescriptions that they shouldn’t be on, and not filling prescriptions that they should be on.</a:t>
            </a:r>
            <a:endParaRPr lang="en-US" sz="1200" kern="1200" dirty="0" smtClean="0">
              <a:solidFill>
                <a:schemeClr val="tx1"/>
              </a:solidFill>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7F89FA8-B67B-47F0-82EA-5E7BAB7F5F75}" type="slidenum">
              <a:rPr lang="en-US" smtClean="0"/>
              <a:pPr/>
              <a:t>16</a:t>
            </a:fld>
            <a:endParaRPr lang="en-US" dirty="0"/>
          </a:p>
        </p:txBody>
      </p:sp>
    </p:spTree>
    <p:extLst>
      <p:ext uri="{BB962C8B-B14F-4D97-AF65-F5344CB8AC3E}">
        <p14:creationId xmlns="" xmlns:p14="http://schemas.microsoft.com/office/powerpoint/2010/main" val="2239341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piece of legislation we will see comes from new Billing codes. I’m sure you have heard of CPT codes.</a:t>
            </a:r>
            <a:r>
              <a:rPr lang="en-US" baseline="0" dirty="0" smtClean="0"/>
              <a:t> These are ways healthcare providers communicate with payers such as Medicare and Medicaid to bill or their services. </a:t>
            </a:r>
          </a:p>
          <a:p>
            <a:r>
              <a:rPr lang="en-US" baseline="0" dirty="0" smtClean="0"/>
              <a:t>Two  new set of CPT codes were released, incorporating Care management and Translations Care Management Services.  Under Care Management CPT codes, </a:t>
            </a:r>
            <a:r>
              <a:rPr lang="en-US" dirty="0" smtClean="0"/>
              <a:t>at least 20 minutes of clinical staff time is directed by a physician or other qualified health care professional, per calendar month, with the following required elements: ` Multiple (two or more) chronic conditions expected to last at least 12 months, or until the death of the patient, ` Chronic conditions place the patient at significant risk of death, acute exacerbation/decompensation, or functional decline, ` Comprehensive care plan must be established, implemented, revised, or monitored. These can be done over the</a:t>
            </a:r>
            <a:r>
              <a:rPr lang="en-US" baseline="0" dirty="0" smtClean="0"/>
              <a:t> phone.  </a:t>
            </a:r>
          </a:p>
          <a:p>
            <a:endParaRPr lang="en-US" baseline="0" dirty="0" smtClean="0"/>
          </a:p>
          <a:p>
            <a:r>
              <a:rPr lang="en-US" baseline="0" dirty="0" smtClean="0"/>
              <a:t>For Transitions care </a:t>
            </a:r>
            <a:r>
              <a:rPr lang="en-US" baseline="0" dirty="0" smtClean="0"/>
              <a:t>Management., To </a:t>
            </a:r>
            <a:r>
              <a:rPr lang="en-US" baseline="0" dirty="0" smtClean="0"/>
              <a:t>bill for these services, a healthcare entity must contact a patient within 2 days of hospital discharge, and must deliver a set group of services, including review of the discharge information, providing patient education and  care coordination, and reviewing follow- up tests. What I’d also like you to notice is that to bill for Transitional Care, the healthcare provider must also provide medication management, and assess adherence. </a:t>
            </a:r>
            <a:r>
              <a:rPr lang="en-US" sz="1200" kern="1200" dirty="0" smtClean="0">
                <a:solidFill>
                  <a:schemeClr val="tx1"/>
                </a:solidFill>
                <a:latin typeface="+mn-lt"/>
                <a:ea typeface="+mn-ea"/>
                <a:cs typeface="+mn-cs"/>
              </a:rPr>
              <a:t>Pharmacists are even further discouraged to engage in care coordination as they are not recognized providers under the Social Security Act and therefore ineligible to bill Medicare Transitional Care Management Services’ CPT codes directly. Therefore, medication reconciliation during care coordination is billable by most healthcare providers except pharmacists, who are the medication experts. </a:t>
            </a:r>
            <a:endParaRPr lang="en-US" baseline="0" dirty="0" smtClean="0"/>
          </a:p>
          <a:p>
            <a:endParaRPr lang="en-US" baseline="0" dirty="0" smtClean="0"/>
          </a:p>
          <a:p>
            <a:r>
              <a:rPr lang="en-US" sz="1200" b="0" i="0" kern="1200" dirty="0" smtClean="0">
                <a:solidFill>
                  <a:schemeClr val="tx1"/>
                </a:solidFill>
                <a:effectLst/>
                <a:latin typeface="+mn-lt"/>
                <a:ea typeface="+mn-ea"/>
                <a:cs typeface="+mn-cs"/>
              </a:rPr>
              <a:t> CMS has acknowledged that the services of pharmacists may be billed “incident to” those of a physician or other qualified health care professional, such as a nurse practitioner or physician assistant, as long as all of the “incident to” requirements are otherwise met. Thus, a clinical pharmacist could be counted among the clinical staff able to provide CCM services “incident to” the services of the physician or mid-level provider under whose provider number the services will otherwise be billed to Medicare. Medicare does not recognize pharmacists as providers for purposes of billing,</a:t>
            </a:r>
            <a:r>
              <a:rPr lang="en-US" sz="1200" b="0" i="0" kern="1200" baseline="0" dirty="0" smtClean="0">
                <a:solidFill>
                  <a:schemeClr val="tx1"/>
                </a:solidFill>
                <a:effectLst/>
                <a:latin typeface="+mn-lt"/>
                <a:ea typeface="+mn-ea"/>
                <a:cs typeface="+mn-cs"/>
              </a:rPr>
              <a:t> so we can not </a:t>
            </a:r>
            <a:r>
              <a:rPr lang="en-US" sz="1200" b="0" i="0" kern="1200" dirty="0" smtClean="0">
                <a:solidFill>
                  <a:schemeClr val="tx1"/>
                </a:solidFill>
                <a:effectLst/>
                <a:latin typeface="+mn-lt"/>
                <a:ea typeface="+mn-ea"/>
                <a:cs typeface="+mn-cs"/>
              </a:rPr>
              <a:t>directly</a:t>
            </a:r>
            <a:r>
              <a:rPr lang="en-US" sz="1200" b="0" i="0" kern="1200" baseline="0" dirty="0" smtClean="0">
                <a:solidFill>
                  <a:schemeClr val="tx1"/>
                </a:solidFill>
                <a:effectLst/>
                <a:latin typeface="+mn-lt"/>
                <a:ea typeface="+mn-ea"/>
                <a:cs typeface="+mn-cs"/>
              </a:rPr>
              <a:t> bill- this is another reason why pharmacists need provider status under the social security acr. </a:t>
            </a:r>
            <a:r>
              <a:rPr lang="en-US" sz="1200" b="0" i="0" kern="1200" dirty="0" smtClean="0">
                <a:solidFill>
                  <a:schemeClr val="tx1"/>
                </a:solidFill>
                <a:effectLst/>
                <a:latin typeface="+mn-lt"/>
                <a:ea typeface="+mn-ea"/>
                <a:cs typeface="+mn-cs"/>
              </a:rPr>
              <a:t> </a:t>
            </a:r>
            <a:r>
              <a:rPr lang="en-US" dirty="0" smtClean="0"/>
              <a:t/>
            </a:r>
            <a:br>
              <a:rPr lang="en-US" dirty="0" smtClean="0"/>
            </a:br>
            <a:endParaRPr lang="en-US" baseline="0" dirty="0" smtClean="0"/>
          </a:p>
          <a:p>
            <a:endParaRPr lang="en-US" baseline="0" dirty="0" smtClean="0"/>
          </a:p>
          <a:p>
            <a:endParaRPr lang="en-US" baseline="0" dirty="0" smtClean="0"/>
          </a:p>
          <a:p>
            <a:r>
              <a:rPr lang="en-US" baseline="0" dirty="0" smtClean="0"/>
              <a:t>As a small victory,  when first giving this lecture, pharmacists were not listed as eligible providers for these CPT codes. CMS has since clarified the rules, </a:t>
            </a:r>
            <a:r>
              <a:rPr lang="en-US" sz="1200" b="0" i="0" kern="1200" dirty="0" smtClean="0">
                <a:solidFill>
                  <a:schemeClr val="tx1"/>
                </a:solidFill>
                <a:effectLst/>
                <a:latin typeface="+mn-lt"/>
                <a:ea typeface="+mn-ea"/>
                <a:cs typeface="+mn-cs"/>
              </a:rPr>
              <a:t>this past November, allows physicians to bill Medicare for unsupervised after-hours services provided by nonphysicians under Medicare’s chronic care management (CCM) and transitional care management (TCM) programs. The person who provides these services incident to a physician’s care need not be a direct employee of the medical practice, according to CMS.</a:t>
            </a:r>
          </a:p>
          <a:p>
            <a:endParaRPr lang="en-US" sz="1200" b="0" i="0" kern="1200" dirty="0" smtClean="0">
              <a:solidFill>
                <a:schemeClr val="tx1"/>
              </a:solidFill>
              <a:effectLst/>
              <a:latin typeface="+mn-lt"/>
              <a:ea typeface="+mn-ea"/>
              <a:cs typeface="+mn-cs"/>
            </a:endParaRPr>
          </a:p>
          <a:p>
            <a:endParaRPr lang="en-US" dirty="0" smtClean="0"/>
          </a:p>
          <a:p>
            <a:endParaRPr lang="en-US" dirty="0" smtClean="0"/>
          </a:p>
          <a:p>
            <a:r>
              <a:rPr lang="en-US" sz="1200" b="0" i="0" kern="1200" dirty="0" smtClean="0">
                <a:solidFill>
                  <a:schemeClr val="tx1"/>
                </a:solidFill>
                <a:effectLst/>
                <a:latin typeface="+mn-lt"/>
                <a:ea typeface="+mn-ea"/>
                <a:cs typeface="+mn-cs"/>
              </a:rPr>
              <a:t>In the past, pharmacists had to be part of a physician practice to coordinate and bill for CCM and TCM. The new incident-to billing rules do not require employment, either as a salaried employee or a leased employee, or as an independent contractor, according to CMS. The rules also do not require physical presence at a physician’s office.  </a:t>
            </a:r>
          </a:p>
          <a:p>
            <a:r>
              <a:rPr lang="en-US" sz="1200" b="0" i="0" kern="1200" dirty="0" smtClean="0">
                <a:solidFill>
                  <a:schemeClr val="tx1"/>
                </a:solidFill>
                <a:effectLst/>
                <a:latin typeface="+mn-lt"/>
                <a:ea typeface="+mn-ea"/>
                <a:cs typeface="+mn-cs"/>
              </a:rPr>
              <a:t>“Now that those barriers have been removed, eventually there may be an opportunity to have some of these services outsourced to a pharmacist, who is not part of a practice,” said Jillanne Schulte, JD, APhA Director of Regulatory Affairs.  </a:t>
            </a:r>
          </a:p>
          <a:p>
            <a:r>
              <a:rPr lang="en-US" sz="1200" b="0" i="0" kern="1200" dirty="0" smtClean="0">
                <a:solidFill>
                  <a:schemeClr val="tx1"/>
                </a:solidFill>
                <a:effectLst/>
                <a:latin typeface="+mn-lt"/>
                <a:ea typeface="+mn-ea"/>
                <a:cs typeface="+mn-cs"/>
              </a:rPr>
              <a:t>Schulte makes it clear, however, that agreements need to be in place before pharmacists can perform and bill for these services under incident-to, and pharmacists will need to take the initiative to create these opportunities for themselves.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7F89FA8-B67B-47F0-82EA-5E7BAB7F5F75}" type="slidenum">
              <a:rPr lang="en-US" smtClean="0"/>
              <a:pPr/>
              <a:t>17</a:t>
            </a:fld>
            <a:endParaRPr lang="en-US" dirty="0"/>
          </a:p>
        </p:txBody>
      </p:sp>
    </p:spTree>
    <p:extLst>
      <p:ext uri="{BB962C8B-B14F-4D97-AF65-F5344CB8AC3E}">
        <p14:creationId xmlns="" xmlns:p14="http://schemas.microsoft.com/office/powerpoint/2010/main" val="155245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if you’re a practicing lawyer, raise your hand. If you’re a student, raise your hand. Ok, raise your hand if you didn’t to the last two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t>
            </a:r>
            <a:r>
              <a:rPr lang="en-US" dirty="0" smtClean="0"/>
              <a:t>is an honor</a:t>
            </a:r>
            <a:r>
              <a:rPr lang="en-US" baseline="0" dirty="0" smtClean="0"/>
              <a:t> for me, a pharmacist, to speak to you today, as my profession and your profession are going to need to work collectively to overcome some very critical challenges facing healthcare. Specifically, if you are a lawyer who works for a healthcare system, or a student who is thinking of specializing in healthcare law, you are going to encounter in the very near future issues I’ll be discussing. And there is a huge opportunity, especially if you are student, for you to make a difference in healthcare innovation and regulation of pharmacy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I bet that you don’t think of pharmacy too often, and when pharmacy does come across your discipline as law professionals, it has to do with drug manufacturers or maybe the FDA. Rarely, is anyone ever thinking about what a pharmacist does. Most often, when people do think of pharmaicsts, they think of this guy behind a couple of counters that probably doesn’t even talk to you. He’s counting pills. Maybe he’ll talk to you about your insurance wont’ pay for this or that. But you don’t really think of him as a healthcare provider.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an  antiquated, outdated model, as the pharmacy profession has completely overhauled over the last two decades. Previously, pharmacists used to have limited training, but that is not the case anymore. Now, pharmacists go through 8 years of education, they receive at minimum doctorates in pharmacy, go through 1-2 years of post-graduate residency training, and 1-2 years of fellowship training.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So why am I talking about pharmacists? Why should you care about what they’re doing? I’m going to tell you a three part story of how innovations in pharmacy practice is going to affect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first part is about what the healthcare system is like today,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second, is what the government has done to try to improve the healthcare system- and how pharmacists fit into that innovation.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third, and this is what I need as a pharmacist your legal expertice and help on, is what legal regulations are in place that we are going to have to overcome if our healthcare system is going to utilize medications effectively.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the first part- Lets talk about the healthcare system as it is today. What’s the leading cause of death? What’s the second? What’s the third?</a:t>
            </a:r>
            <a:endParaRPr lang="en-US" dirty="0"/>
          </a:p>
        </p:txBody>
      </p:sp>
      <p:sp>
        <p:nvSpPr>
          <p:cNvPr id="4" name="Slide Number Placeholder 3"/>
          <p:cNvSpPr>
            <a:spLocks noGrp="1"/>
          </p:cNvSpPr>
          <p:nvPr>
            <p:ph type="sldNum" sz="quarter" idx="10"/>
          </p:nvPr>
        </p:nvSpPr>
        <p:spPr/>
        <p:txBody>
          <a:bodyPr/>
          <a:lstStyle/>
          <a:p>
            <a:fld id="{4A8936B7-369E-43AF-BD68-82E052F7041F}" type="slidenum">
              <a:rPr lang="en-US" smtClean="0"/>
              <a:pPr/>
              <a:t>2</a:t>
            </a:fld>
            <a:endParaRPr lang="en-US" dirty="0"/>
          </a:p>
        </p:txBody>
      </p:sp>
    </p:spTree>
    <p:extLst>
      <p:ext uri="{BB962C8B-B14F-4D97-AF65-F5344CB8AC3E}">
        <p14:creationId xmlns="" xmlns:p14="http://schemas.microsoft.com/office/powerpoint/2010/main" val="292199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leading cause of death is medical errors. You’re six times more likely to die from the faulty healthcare system than die from a car crash. The healthcare system is faulty.</a:t>
            </a:r>
          </a:p>
          <a:p>
            <a:endParaRPr lang="en-US" baseline="0" dirty="0" smtClean="0"/>
          </a:p>
          <a:p>
            <a:r>
              <a:rPr lang="en-US" baseline="0" dirty="0" smtClean="0"/>
              <a:t>What’s the leading cause of medical errors? Medication Errors.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Medical errors</a:t>
            </a:r>
            <a:r>
              <a:rPr lang="en-US" sz="1200" b="0" i="0" kern="1200" baseline="0" dirty="0" smtClean="0">
                <a:solidFill>
                  <a:schemeClr val="tx1"/>
                </a:solidFill>
                <a:latin typeface="+mn-lt"/>
                <a:ea typeface="+mn-ea"/>
                <a:cs typeface="+mn-cs"/>
              </a:rPr>
              <a:t> are (1) any </a:t>
            </a:r>
            <a:r>
              <a:rPr lang="en-US" sz="1200" b="0" i="0" kern="1200" dirty="0" smtClean="0">
                <a:solidFill>
                  <a:schemeClr val="tx1"/>
                </a:solidFill>
                <a:latin typeface="+mn-lt"/>
                <a:ea typeface="+mn-ea"/>
                <a:cs typeface="+mn-cs"/>
              </a:rPr>
              <a:t>unintended act (either of omission or commission) or (2) one that does not achieve its intended outcome, (3) the failure of a</a:t>
            </a:r>
            <a:r>
              <a:rPr lang="en-US" sz="1200" b="0" i="0" kern="1200" baseline="0" dirty="0" smtClean="0">
                <a:solidFill>
                  <a:schemeClr val="tx1"/>
                </a:solidFill>
                <a:latin typeface="+mn-lt"/>
                <a:ea typeface="+mn-ea"/>
                <a:cs typeface="+mn-cs"/>
              </a:rPr>
              <a:t> plan </a:t>
            </a:r>
            <a:r>
              <a:rPr lang="en-US" sz="1200" b="0" i="0" kern="1200" dirty="0" smtClean="0">
                <a:solidFill>
                  <a:schemeClr val="tx1"/>
                </a:solidFill>
                <a:latin typeface="+mn-lt"/>
                <a:ea typeface="+mn-ea"/>
                <a:cs typeface="+mn-cs"/>
              </a:rPr>
              <a:t>to be completed as intended (an error of execution), the use of a wrong plan to achieve an aim (an error of planning),4 or a deviation from the process of care that may or may not cause harm to the patient.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A8936B7-369E-43AF-BD68-82E052F7041F}" type="slidenum">
              <a:rPr lang="en-US" smtClean="0"/>
              <a:pPr/>
              <a:t>3</a:t>
            </a:fld>
            <a:endParaRPr lang="en-US" dirty="0"/>
          </a:p>
        </p:txBody>
      </p:sp>
    </p:spTree>
    <p:extLst>
      <p:ext uri="{BB962C8B-B14F-4D97-AF65-F5344CB8AC3E}">
        <p14:creationId xmlns="" xmlns:p14="http://schemas.microsoft.com/office/powerpoint/2010/main" val="424662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 medication errors aren’t just a concern for those who die from them, because they cost us living people nearly 21 billion dollars each year. I can’t even fathom what 21 billion dollars actually looks like. So to put it in perspective, with 21 billion </a:t>
            </a:r>
            <a:r>
              <a:rPr lang="en-US" baseline="0" dirty="0" smtClean="0"/>
              <a:t>dollars, </a:t>
            </a:r>
            <a:r>
              <a:rPr lang="en-US" baseline="0" dirty="0" smtClean="0"/>
              <a:t>you could operate all of NASA for a year and a half. And that’s just with the money that we WASTE getting medications </a:t>
            </a:r>
            <a:r>
              <a:rPr lang="en-US" baseline="0" dirty="0" smtClean="0"/>
              <a:t>wrong.</a:t>
            </a:r>
            <a:endParaRPr lang="en-US" baseline="0" dirty="0" smtClean="0"/>
          </a:p>
          <a:p>
            <a:endParaRPr lang="en-US" dirty="0" smtClean="0"/>
          </a:p>
          <a:p>
            <a:r>
              <a:rPr lang="en-US" dirty="0" smtClean="0"/>
              <a:t>This is a picture taken by the curiosity</a:t>
            </a:r>
            <a:r>
              <a:rPr lang="en-US" baseline="0" dirty="0" smtClean="0"/>
              <a:t> rover. It’s amazing that we can send a machine to MARS and snap pictures that look like they were taken in </a:t>
            </a:r>
            <a:r>
              <a:rPr lang="en-US" baseline="0" dirty="0" smtClean="0"/>
              <a:t>Yosemite, </a:t>
            </a:r>
            <a:r>
              <a:rPr lang="en-US" baseline="0" dirty="0" smtClean="0"/>
              <a:t>but we can’t get people to swallow their pills on a regular basis.</a:t>
            </a:r>
          </a:p>
          <a:p>
            <a:endParaRPr lang="en-US" baseline="0" dirty="0" smtClean="0"/>
          </a:p>
          <a:p>
            <a:r>
              <a:rPr lang="en-US" baseline="0" dirty="0" smtClean="0"/>
              <a:t>OK, part one of the story is told, we know that the healthcare system is faulty. And the problem has quite a bit to do with medications. </a:t>
            </a:r>
            <a:endParaRPr lang="en-US" dirty="0"/>
          </a:p>
        </p:txBody>
      </p:sp>
      <p:sp>
        <p:nvSpPr>
          <p:cNvPr id="4" name="Slide Number Placeholder 3"/>
          <p:cNvSpPr>
            <a:spLocks noGrp="1"/>
          </p:cNvSpPr>
          <p:nvPr>
            <p:ph type="sldNum" sz="quarter" idx="10"/>
          </p:nvPr>
        </p:nvSpPr>
        <p:spPr/>
        <p:txBody>
          <a:bodyPr/>
          <a:lstStyle/>
          <a:p>
            <a:fld id="{4A8936B7-369E-43AF-BD68-82E052F7041F}" type="slidenum">
              <a:rPr lang="en-US" smtClean="0"/>
              <a:pPr/>
              <a:t>4</a:t>
            </a:fld>
            <a:endParaRPr lang="en-US" dirty="0"/>
          </a:p>
        </p:txBody>
      </p:sp>
    </p:spTree>
    <p:extLst>
      <p:ext uri="{BB962C8B-B14F-4D97-AF65-F5344CB8AC3E}">
        <p14:creationId xmlns="" xmlns:p14="http://schemas.microsoft.com/office/powerpoint/2010/main" val="303664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 two of our story begins with the US trying to correct the healthcare system.  Raise your hand if you were born after 1985.  So once upon a time in the late 70’s, we started something  called HMO’s or “health maintenance organizations.” These were groups of providers and healthcare systems that were made to keep healthcare costs down. </a:t>
            </a:r>
          </a:p>
          <a:p>
            <a:endParaRPr lang="en-US" baseline="0" dirty="0" smtClean="0"/>
          </a:p>
          <a:p>
            <a:r>
              <a:rPr lang="en-US" baseline="0" dirty="0" smtClean="0"/>
              <a:t>The HMOs were paid by a model called capitation- not decapitation, but capitation. </a:t>
            </a:r>
          </a:p>
          <a:p>
            <a:endParaRPr lang="en-US" baseline="0" dirty="0" smtClean="0"/>
          </a:p>
          <a:p>
            <a:r>
              <a:rPr lang="en-US" baseline="0" dirty="0" smtClean="0"/>
              <a:t>Capitation is a method of payment, where a health organization is paid a lump sum of money. The HMO is then responsible for taking care of that patient with the lump sum it was given. This caused </a:t>
            </a:r>
            <a:r>
              <a:rPr lang="en-US" baseline="0" dirty="0" smtClean="0"/>
              <a:t>several ethical </a:t>
            </a:r>
            <a:r>
              <a:rPr lang="en-US" baseline="0" dirty="0" smtClean="0"/>
              <a:t>question of how much quality and choice patients would receive. If I am the HMO, then it is in my best interest to spend as little as possible of that money I have on you the patient. The less I spend on the patient, the more I get to keep for myself. </a:t>
            </a:r>
          </a:p>
          <a:p>
            <a:endParaRPr lang="en-US" baseline="0" dirty="0" smtClean="0"/>
          </a:p>
          <a:p>
            <a:r>
              <a:rPr lang="en-US" baseline="0" dirty="0" smtClean="0"/>
              <a:t>People in general did not like the HMOs, and might rightly have prefer decapitation. </a:t>
            </a:r>
          </a:p>
        </p:txBody>
      </p:sp>
      <p:sp>
        <p:nvSpPr>
          <p:cNvPr id="4" name="Slide Number Placeholder 3"/>
          <p:cNvSpPr>
            <a:spLocks noGrp="1"/>
          </p:cNvSpPr>
          <p:nvPr>
            <p:ph type="sldNum" sz="quarter" idx="10"/>
          </p:nvPr>
        </p:nvSpPr>
        <p:spPr/>
        <p:txBody>
          <a:bodyPr/>
          <a:lstStyle/>
          <a:p>
            <a:fld id="{C7F89FA8-B67B-47F0-82EA-5E7BAB7F5F75}" type="slidenum">
              <a:rPr lang="en-US" smtClean="0"/>
              <a:pPr/>
              <a:t>5</a:t>
            </a:fld>
            <a:endParaRPr lang="en-US" dirty="0"/>
          </a:p>
        </p:txBody>
      </p:sp>
    </p:spTree>
    <p:extLst>
      <p:ext uri="{BB962C8B-B14F-4D97-AF65-F5344CB8AC3E}">
        <p14:creationId xmlns="" xmlns:p14="http://schemas.microsoft.com/office/powerpoint/2010/main" val="1157645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we tried to fix</a:t>
            </a:r>
            <a:r>
              <a:rPr lang="en-US" baseline="0" dirty="0" smtClean="0"/>
              <a:t> healthcare  again. And in 2010 we passed  Twenty thousand pages of regulations </a:t>
            </a:r>
            <a:r>
              <a:rPr lang="en-US" baseline="0" dirty="0" smtClean="0"/>
              <a:t>associated </a:t>
            </a:r>
            <a:r>
              <a:rPr lang="en-US" baseline="0" dirty="0" smtClean="0"/>
              <a:t>with the affordable care act, also known as the ACA-  This was a piece of legislation that was comprehensive healthcare reform. While the ACA did many </a:t>
            </a:r>
            <a:r>
              <a:rPr lang="en-US" baseline="0" dirty="0" err="1" smtClean="0"/>
              <a:t>many</a:t>
            </a:r>
            <a:r>
              <a:rPr lang="en-US" baseline="0" dirty="0" smtClean="0"/>
              <a:t> thing, including creating more access , establishing tax related reforms and state-run health insurance exchanges, the most </a:t>
            </a:r>
            <a:r>
              <a:rPr lang="en-US" baseline="0" dirty="0" err="1" smtClean="0"/>
              <a:t>notible</a:t>
            </a:r>
            <a:r>
              <a:rPr lang="en-US" baseline="0" dirty="0" smtClean="0"/>
              <a:t> thing it did was create a payment model called Pay for performance. </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C7F89FA8-B67B-47F0-82EA-5E7BAB7F5F75}" type="slidenum">
              <a:rPr lang="en-US" smtClean="0"/>
              <a:pPr/>
              <a:t>6</a:t>
            </a:fld>
            <a:endParaRPr lang="en-US" dirty="0"/>
          </a:p>
        </p:txBody>
      </p:sp>
    </p:spTree>
    <p:extLst>
      <p:ext uri="{BB962C8B-B14F-4D97-AF65-F5344CB8AC3E}">
        <p14:creationId xmlns="" xmlns:p14="http://schemas.microsoft.com/office/powerpoint/2010/main" val="188991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ACA changed how healthcare systems get paid.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traditional model for healthcare payment is Fee for Service. This is simple and exactly like it sounds.  I as a healthcare provider get a fee from you the patient  or your insurance for </a:t>
            </a:r>
            <a:r>
              <a:rPr lang="en-US" baseline="0" dirty="0" smtClean="0"/>
              <a:t>giving </a:t>
            </a:r>
            <a:r>
              <a:rPr lang="en-US" baseline="0" dirty="0" smtClean="0"/>
              <a:t>you a </a:t>
            </a:r>
            <a:r>
              <a:rPr lang="en-US" baseline="0" dirty="0" smtClean="0"/>
              <a:t>service.  </a:t>
            </a:r>
            <a:r>
              <a:rPr lang="en-US" baseline="0" dirty="0" smtClean="0"/>
              <a:t>The more services I give, </a:t>
            </a:r>
            <a:r>
              <a:rPr lang="en-US" baseline="0" dirty="0" smtClean="0"/>
              <a:t>the more </a:t>
            </a:r>
            <a:r>
              <a:rPr lang="en-US" baseline="0" dirty="0" smtClean="0"/>
              <a:t>money I get.  This traditional model is criticized for overspending and providing sub-optimal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ACA created “Pay for Performance” otherwise known as Value Based Purchasing. Value based purchasing provides financial incentives to healthcare systems that are effective and make their patients healthy.  Healthcare systems get graded on their patients’ outcomes, and these outcomes are called quality measures.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must make a caveat.  Fee or service makes healthcare systems sound like  commission based salesmen, which is not the case, as the healthcare system  puts unrealistic demands on providers’ time.  And pay for performance sounds like an unfair way to grade doctors, because I certainly have no control over weather you, the patient is going to be compliant with the diet, exercise and medication I gave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initially this may seem unfair, and that providers have no direct control over their patient’s health, this is not the case.</a:t>
            </a:r>
            <a:r>
              <a:rPr lang="en-US" sz="1200" b="0" i="0" kern="1200" dirty="0" smtClean="0">
                <a:solidFill>
                  <a:schemeClr val="tx1"/>
                </a:solidFill>
                <a:effectLst/>
                <a:latin typeface="+mn-lt"/>
                <a:ea typeface="+mn-ea"/>
                <a:cs typeface="+mn-cs"/>
              </a:rPr>
              <a:t> In general, CMS incentivizes</a:t>
            </a:r>
            <a:r>
              <a:rPr lang="en-US" sz="1200" b="0" i="0" kern="1200" baseline="0" dirty="0" smtClean="0">
                <a:solidFill>
                  <a:schemeClr val="tx1"/>
                </a:solidFill>
                <a:effectLst/>
                <a:latin typeface="+mn-lt"/>
                <a:ea typeface="+mn-ea"/>
                <a:cs typeface="+mn-cs"/>
              </a:rPr>
              <a:t> health care entities to adhere to evide</a:t>
            </a:r>
            <a:r>
              <a:rPr lang="en-US" sz="1200" b="0" i="0" kern="1200" dirty="0" smtClean="0">
                <a:solidFill>
                  <a:schemeClr val="tx1"/>
                </a:solidFill>
                <a:effectLst/>
                <a:latin typeface="+mn-lt"/>
                <a:ea typeface="+mn-ea"/>
                <a:cs typeface="+mn-cs"/>
              </a:rPr>
              <a:t>nce-based guidelines ( for example,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ordering of pneumonia vaccines for all patients over the age of 65, or making sure women</a:t>
            </a:r>
            <a:r>
              <a:rPr lang="en-US" sz="1200" b="0" i="0" kern="1200" baseline="0" dirty="0" smtClean="0">
                <a:solidFill>
                  <a:schemeClr val="tx1"/>
                </a:solidFill>
                <a:effectLst/>
                <a:latin typeface="+mn-lt"/>
                <a:ea typeface="+mn-ea"/>
                <a:cs typeface="+mn-cs"/>
              </a:rPr>
              <a:t> get their mammogram done</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Why do you need to know about</a:t>
            </a:r>
            <a:r>
              <a:rPr lang="en-US" sz="1200" b="0" i="0" kern="1200" baseline="0" dirty="0" smtClean="0">
                <a:solidFill>
                  <a:schemeClr val="tx1"/>
                </a:solidFill>
                <a:effectLst/>
                <a:latin typeface="+mn-lt"/>
                <a:ea typeface="+mn-ea"/>
                <a:cs typeface="+mn-cs"/>
              </a:rPr>
              <a:t> these payment models?</a:t>
            </a:r>
            <a:r>
              <a:rPr lang="en-US" sz="1200" b="0" i="0" kern="1200" dirty="0" smtClean="0">
                <a:solidFill>
                  <a:schemeClr val="tx1"/>
                </a:solidFill>
                <a:effectLst/>
                <a:latin typeface="+mn-lt"/>
                <a:ea typeface="+mn-ea"/>
                <a:cs typeface="+mn-cs"/>
              </a:rPr>
              <a:t>  Because the  US </a:t>
            </a:r>
            <a:r>
              <a:rPr lang="en-US" sz="1200" b="0" i="0" kern="1200" dirty="0" smtClean="0">
                <a:solidFill>
                  <a:schemeClr val="tx1"/>
                </a:solidFill>
                <a:latin typeface="+mn-lt"/>
                <a:ea typeface="+mn-ea"/>
                <a:cs typeface="+mn-cs"/>
              </a:rPr>
              <a:t>Centers for Medicare &amp; Medicaid Services (CMS) is the single </a:t>
            </a:r>
            <a:r>
              <a:rPr lang="en-US" sz="1200" b="1" i="0" kern="1200" dirty="0" smtClean="0">
                <a:solidFill>
                  <a:schemeClr val="tx1"/>
                </a:solidFill>
                <a:latin typeface="+mn-lt"/>
                <a:ea typeface="+mn-ea"/>
                <a:cs typeface="+mn-cs"/>
              </a:rPr>
              <a:t>largest payer</a:t>
            </a:r>
            <a:r>
              <a:rPr lang="en-US" sz="1200" b="0" i="0" kern="1200" dirty="0" smtClean="0">
                <a:solidFill>
                  <a:schemeClr val="tx1"/>
                </a:solidFill>
                <a:latin typeface="+mn-lt"/>
                <a:ea typeface="+mn-ea"/>
                <a:cs typeface="+mn-cs"/>
              </a:rPr>
              <a:t> for </a:t>
            </a:r>
            <a:r>
              <a:rPr lang="en-US" sz="1200" b="1" i="0" kern="1200" dirty="0" smtClean="0">
                <a:solidFill>
                  <a:schemeClr val="tx1"/>
                </a:solidFill>
                <a:latin typeface="+mn-lt"/>
                <a:ea typeface="+mn-ea"/>
                <a:cs typeface="+mn-cs"/>
              </a:rPr>
              <a:t>health care</a:t>
            </a:r>
            <a:r>
              <a:rPr lang="en-US" sz="1200" b="0" i="0" kern="1200" dirty="0" smtClean="0">
                <a:solidFill>
                  <a:schemeClr val="tx1"/>
                </a:solidFill>
                <a:latin typeface="+mn-lt"/>
                <a:ea typeface="+mn-ea"/>
                <a:cs typeface="+mn-cs"/>
              </a:rPr>
              <a:t> in the United States. Nearly 90 million Americans rely on </a:t>
            </a:r>
            <a:r>
              <a:rPr lang="en-US" sz="1200" b="1" i="0" kern="1200" dirty="0" smtClean="0">
                <a:solidFill>
                  <a:schemeClr val="tx1"/>
                </a:solidFill>
                <a:latin typeface="+mn-lt"/>
                <a:ea typeface="+mn-ea"/>
                <a:cs typeface="+mn-cs"/>
              </a:rPr>
              <a:t>health care </a:t>
            </a:r>
            <a:r>
              <a:rPr lang="en-US" sz="1200" b="0" i="0" kern="1200" dirty="0" smtClean="0">
                <a:solidFill>
                  <a:schemeClr val="tx1"/>
                </a:solidFill>
                <a:latin typeface="+mn-lt"/>
                <a:ea typeface="+mn-ea"/>
                <a:cs typeface="+mn-cs"/>
              </a:rPr>
              <a:t>benefits through  CMS, and by 2018, nearly all of </a:t>
            </a:r>
            <a:r>
              <a:rPr lang="en-US" sz="1200" b="0" i="0" kern="1200" dirty="0" smtClean="0">
                <a:solidFill>
                  <a:schemeClr val="tx1"/>
                </a:solidFill>
                <a:latin typeface="+mn-lt"/>
                <a:ea typeface="+mn-ea"/>
                <a:cs typeface="+mn-cs"/>
              </a:rPr>
              <a:t>Medicare </a:t>
            </a:r>
            <a:r>
              <a:rPr lang="en-US" sz="1200" b="0" i="0" kern="1200" dirty="0" smtClean="0">
                <a:solidFill>
                  <a:schemeClr val="tx1"/>
                </a:solidFill>
                <a:latin typeface="+mn-lt"/>
                <a:ea typeface="+mn-ea"/>
                <a:cs typeface="+mn-cs"/>
              </a:rPr>
              <a:t>payments will be on value based systems.  Like the third law of thermodynamics, you can not get out</a:t>
            </a:r>
            <a:r>
              <a:rPr lang="en-US" sz="1200" b="0" i="0" kern="1200" baseline="0" dirty="0" smtClean="0">
                <a:solidFill>
                  <a:schemeClr val="tx1"/>
                </a:solidFill>
                <a:latin typeface="+mn-lt"/>
                <a:ea typeface="+mn-ea"/>
                <a:cs typeface="+mn-cs"/>
              </a:rPr>
              <a:t> of this game.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F89FA8-B67B-47F0-82EA-5E7BAB7F5F75}" type="slidenum">
              <a:rPr lang="en-US" smtClean="0"/>
              <a:pPr/>
              <a:t>7</a:t>
            </a:fld>
            <a:endParaRPr lang="en-US" dirty="0"/>
          </a:p>
        </p:txBody>
      </p:sp>
    </p:spTree>
    <p:extLst>
      <p:ext uri="{BB962C8B-B14F-4D97-AF65-F5344CB8AC3E}">
        <p14:creationId xmlns="" xmlns:p14="http://schemas.microsoft.com/office/powerpoint/2010/main" val="27671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brings us to the Accountable Care Organization. Pay for performance  took the idea of an HMO, the health maintence </a:t>
            </a:r>
            <a:r>
              <a:rPr lang="en-US" baseline="0" dirty="0" smtClean="0"/>
              <a:t>organization, </a:t>
            </a:r>
            <a:r>
              <a:rPr lang="en-US" baseline="0" dirty="0" smtClean="0"/>
              <a:t>and evolved it into something called the ACO- the accountable care </a:t>
            </a:r>
            <a:r>
              <a:rPr lang="en-US" baseline="0" dirty="0" smtClean="0"/>
              <a:t>organization.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1000 foot view, and </a:t>
            </a:r>
            <a:r>
              <a:rPr lang="en-US" baseline="0" dirty="0" smtClean="0"/>
              <a:t>simplification, </a:t>
            </a:r>
            <a:r>
              <a:rPr lang="en-US" baseline="0" dirty="0" smtClean="0"/>
              <a:t>an ACO is like an HMO, in that it is a group of providers or health systems that get together and say, we are going to take care of this group of patients. The better we do it, the more money we’ll save, and the more money we save, we’ll split it up among us. But this time, we have to be accountable for how the patient actually Does. We have to meet quality measures.  And </a:t>
            </a:r>
            <a:r>
              <a:rPr lang="en-US" dirty="0" smtClean="0"/>
              <a:t>notably, an ACO patient is not required to stay in the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a:p>
            <a:r>
              <a:rPr lang="en-US" dirty="0" smtClean="0"/>
              <a:t>The</a:t>
            </a:r>
            <a:r>
              <a:rPr lang="en-US" baseline="0" dirty="0" smtClean="0"/>
              <a:t> ACO may still paid like the HMO, in capitation, is still used for payment, but this time, ACO’s must reach certain quality indicators.  Alternatively ACO’s may be paid by sharing in savings they make for CMS. </a:t>
            </a:r>
          </a:p>
          <a:p>
            <a:r>
              <a:rPr lang="en-US" baseline="0" dirty="0" smtClean="0"/>
              <a:t>I’d like to point out, that a Patient centered medical homes are not necessarily ACO’s and vice versa. ACO’s are a group of separately run healthcare entities keeping each other accountable. Patient Centered medical homes are a healthcare entity offering many core primary healthcare services. </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F89FA8-B67B-47F0-82EA-5E7BAB7F5F75}" type="slidenum">
              <a:rPr lang="en-US" smtClean="0"/>
              <a:pPr/>
              <a:t>8</a:t>
            </a:fld>
            <a:endParaRPr lang="en-US" dirty="0"/>
          </a:p>
        </p:txBody>
      </p:sp>
    </p:spTree>
    <p:extLst>
      <p:ext uri="{BB962C8B-B14F-4D97-AF65-F5344CB8AC3E}">
        <p14:creationId xmlns="" xmlns:p14="http://schemas.microsoft.com/office/powerpoint/2010/main" val="259677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these quality measures we as an ACO have to meet? Well, as</a:t>
            </a:r>
            <a:r>
              <a:rPr lang="en-US" baseline="0" dirty="0" smtClean="0"/>
              <a:t> of now, there are 34 of them, and they span over 4 domains. </a:t>
            </a:r>
            <a:endParaRPr lang="en-US" dirty="0" smtClean="0"/>
          </a:p>
          <a:p>
            <a:endParaRPr lang="en-US" dirty="0" smtClean="0"/>
          </a:p>
          <a:p>
            <a:r>
              <a:rPr lang="en-US" dirty="0" smtClean="0"/>
              <a:t>Patient and caregiver experience- </a:t>
            </a:r>
            <a:r>
              <a:rPr lang="en-US" dirty="0" smtClean="0"/>
              <a:t>Di</a:t>
            </a:r>
            <a:r>
              <a:rPr lang="en-US" baseline="0" dirty="0" smtClean="0"/>
              <a:t>d you </a:t>
            </a:r>
            <a:r>
              <a:rPr lang="en-US" baseline="0" dirty="0" smtClean="0"/>
              <a:t>patients feel that you communicate well with them, and that they have access to appointments and specialists?</a:t>
            </a:r>
            <a:endParaRPr lang="en-US" dirty="0" smtClean="0"/>
          </a:p>
          <a:p>
            <a:endParaRPr lang="en-US" dirty="0" smtClean="0"/>
          </a:p>
          <a:p>
            <a:r>
              <a:rPr lang="en-US" dirty="0" smtClean="0"/>
              <a:t>Patient Safety= remember there’s a NASA and a</a:t>
            </a:r>
            <a:r>
              <a:rPr lang="en-US" baseline="0" dirty="0" smtClean="0"/>
              <a:t> Half of medication errors and it’s the 3ed leading cause of death. Are the medications you’re prescribing making your patients dizzy and fall and break their hip? Are your patients staying out of the hospital?</a:t>
            </a:r>
          </a:p>
          <a:p>
            <a:endParaRPr lang="en-US" baseline="0" dirty="0" smtClean="0"/>
          </a:p>
          <a:p>
            <a:r>
              <a:rPr lang="en-US" baseline="0" dirty="0" smtClean="0"/>
              <a:t>Preventative Health, meaning are you giving you </a:t>
            </a:r>
            <a:r>
              <a:rPr lang="en-US" baseline="0" dirty="0" smtClean="0"/>
              <a:t>paints </a:t>
            </a:r>
            <a:r>
              <a:rPr lang="en-US" baseline="0" dirty="0" smtClean="0"/>
              <a:t>their vaccines and </a:t>
            </a:r>
            <a:r>
              <a:rPr lang="en-US" baseline="0" dirty="0" smtClean="0"/>
              <a:t>mammograms </a:t>
            </a:r>
            <a:r>
              <a:rPr lang="en-US" baseline="0" dirty="0" smtClean="0"/>
              <a:t>and </a:t>
            </a:r>
            <a:r>
              <a:rPr lang="en-US" baseline="0" dirty="0" smtClean="0"/>
              <a:t>colonoscopies? </a:t>
            </a:r>
            <a:r>
              <a:rPr lang="en-US" baseline="0" dirty="0" smtClean="0"/>
              <a:t>Are you screening for depression?</a:t>
            </a:r>
          </a:p>
          <a:p>
            <a:endParaRPr lang="en-US" baseline="0" dirty="0" smtClean="0"/>
          </a:p>
          <a:p>
            <a:r>
              <a:rPr lang="en-US" baseline="0" dirty="0" smtClean="0"/>
              <a:t>And lastly management of at- risk populations. Are your patients with high blood pressure meeting their goals? Are your diabetic patients’ sugars out of control? Are you helping your patients quit smoking?</a:t>
            </a:r>
          </a:p>
          <a:p>
            <a:endParaRPr lang="en-US" baseline="0" dirty="0" smtClean="0"/>
          </a:p>
          <a:p>
            <a:r>
              <a:rPr lang="en-US" baseline="0" dirty="0" smtClean="0"/>
              <a:t>All in all, are you not only keeping costs down, but more importantly, are you giving good care to your patients?</a:t>
            </a:r>
            <a:endParaRPr lang="en-US" dirty="0"/>
          </a:p>
        </p:txBody>
      </p:sp>
      <p:sp>
        <p:nvSpPr>
          <p:cNvPr id="4" name="Slide Number Placeholder 3"/>
          <p:cNvSpPr>
            <a:spLocks noGrp="1"/>
          </p:cNvSpPr>
          <p:nvPr>
            <p:ph type="sldNum" sz="quarter" idx="10"/>
          </p:nvPr>
        </p:nvSpPr>
        <p:spPr/>
        <p:txBody>
          <a:bodyPr/>
          <a:lstStyle/>
          <a:p>
            <a:fld id="{4A8936B7-369E-43AF-BD68-82E052F7041F}" type="slidenum">
              <a:rPr lang="en-US" smtClean="0"/>
              <a:pPr/>
              <a:t>9</a:t>
            </a:fld>
            <a:endParaRPr lang="en-US" dirty="0"/>
          </a:p>
        </p:txBody>
      </p:sp>
    </p:spTree>
    <p:extLst>
      <p:ext uri="{BB962C8B-B14F-4D97-AF65-F5344CB8AC3E}">
        <p14:creationId xmlns="" xmlns:p14="http://schemas.microsoft.com/office/powerpoint/2010/main" val="28967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73159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110657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239702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269999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185840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290831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120413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50486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109887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424173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6B7CEE15-50AB-48C8-90AE-58732CEEA684}" type="datetimeFigureOut">
              <a:rPr lang="en-US" smtClean="0"/>
              <a:pPr/>
              <a:t>10/14/2016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311156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lumMod val="75000"/>
                <a:lumOff val="25000"/>
              </a:schemeClr>
            </a:gs>
            <a:gs pos="15000">
              <a:schemeClr val="bg1"/>
            </a:gs>
            <a:gs pos="100000">
              <a:schemeClr val="tx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B7CEE15-50AB-48C8-90AE-58732CEEA684}" type="datetimeFigureOut">
              <a:rPr lang="en-US" smtClean="0"/>
              <a:pPr/>
              <a:t>10/14/2016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8D691D95-E139-4DA3-A074-08B488F32D94}" type="slidenum">
              <a:rPr lang="en-US" smtClean="0"/>
              <a:pPr/>
              <a:t>‹#›</a:t>
            </a:fld>
            <a:endParaRPr lang="en-US" dirty="0"/>
          </a:p>
        </p:txBody>
      </p:sp>
    </p:spTree>
    <p:extLst>
      <p:ext uri="{BB962C8B-B14F-4D97-AF65-F5344CB8AC3E}">
        <p14:creationId xmlns="" xmlns:p14="http://schemas.microsoft.com/office/powerpoint/2010/main" val="282649214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472162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1099403"/>
            <a:ext cx="11769108" cy="2337526"/>
          </a:xfrm>
        </p:spPr>
        <p:txBody>
          <a:bodyPr>
            <a:noAutofit/>
          </a:bodyPr>
          <a:lstStyle/>
          <a:p>
            <a:pPr algn="ctr"/>
            <a:r>
              <a:rPr lang="en-US" sz="4400" dirty="0" smtClean="0"/>
              <a:t>Emerging Business Models: </a:t>
            </a:r>
            <a:br>
              <a:rPr lang="en-US" sz="4400" dirty="0" smtClean="0"/>
            </a:br>
            <a:r>
              <a:rPr lang="en-US" sz="4400" dirty="0" smtClean="0"/>
              <a:t/>
            </a:r>
            <a:br>
              <a:rPr lang="en-US" sz="4400" dirty="0" smtClean="0"/>
            </a:br>
            <a:r>
              <a:rPr lang="en-US" sz="4400" dirty="0" smtClean="0"/>
              <a:t>Innovating Partnerships Between</a:t>
            </a:r>
            <a:br>
              <a:rPr lang="en-US" sz="4400" dirty="0" smtClean="0"/>
            </a:br>
            <a:r>
              <a:rPr lang="en-US" sz="4400" dirty="0" smtClean="0"/>
              <a:t> Accountable Care Organizations and Pharmacists</a:t>
            </a:r>
            <a:endParaRPr lang="en-US" sz="4400" dirty="0"/>
          </a:p>
        </p:txBody>
      </p:sp>
      <p:sp>
        <p:nvSpPr>
          <p:cNvPr id="3" name="Subtitle 2"/>
          <p:cNvSpPr>
            <a:spLocks noGrp="1"/>
          </p:cNvSpPr>
          <p:nvPr>
            <p:ph type="subTitle" idx="1"/>
          </p:nvPr>
        </p:nvSpPr>
        <p:spPr>
          <a:xfrm>
            <a:off x="165" y="3983405"/>
            <a:ext cx="11921343" cy="1617662"/>
          </a:xfrm>
        </p:spPr>
        <p:txBody>
          <a:bodyPr numCol="5">
            <a:noAutofit/>
          </a:bodyPr>
          <a:lstStyle/>
          <a:p>
            <a:pPr algn="ctr">
              <a:lnSpc>
                <a:spcPct val="100000"/>
              </a:lnSpc>
              <a:spcBef>
                <a:spcPts val="0"/>
              </a:spcBef>
            </a:pPr>
            <a:r>
              <a:rPr lang="en-US" sz="1200" dirty="0"/>
              <a:t>Stephanie A. Gernant, PharmD, MS</a:t>
            </a:r>
          </a:p>
          <a:p>
            <a:pPr algn="ctr">
              <a:lnSpc>
                <a:spcPct val="100000"/>
              </a:lnSpc>
              <a:spcBef>
                <a:spcPts val="0"/>
              </a:spcBef>
            </a:pPr>
            <a:r>
              <a:rPr lang="en-US" sz="1200" dirty="0" smtClean="0"/>
              <a:t>Assistant Professor of </a:t>
            </a:r>
          </a:p>
          <a:p>
            <a:pPr algn="ctr">
              <a:lnSpc>
                <a:spcPct val="100000"/>
              </a:lnSpc>
              <a:spcBef>
                <a:spcPts val="0"/>
              </a:spcBef>
            </a:pPr>
            <a:r>
              <a:rPr lang="en-US" sz="1200" dirty="0" smtClean="0"/>
              <a:t>Pharmacy Practice</a:t>
            </a:r>
            <a:endParaRPr lang="en-US" sz="1200" dirty="0" smtClean="0">
              <a:effectLst/>
            </a:endParaRPr>
          </a:p>
          <a:p>
            <a:pPr algn="ctr">
              <a:lnSpc>
                <a:spcPct val="100000"/>
              </a:lnSpc>
              <a:spcBef>
                <a:spcPts val="0"/>
              </a:spcBef>
            </a:pPr>
            <a:endParaRPr lang="en-US" sz="1200" dirty="0" smtClean="0"/>
          </a:p>
          <a:p>
            <a:pPr algn="ctr">
              <a:lnSpc>
                <a:spcPct val="100000"/>
              </a:lnSpc>
              <a:spcBef>
                <a:spcPts val="0"/>
              </a:spcBef>
            </a:pPr>
            <a:endParaRPr lang="en-US" sz="1200" dirty="0" smtClean="0"/>
          </a:p>
          <a:p>
            <a:pPr algn="ctr">
              <a:lnSpc>
                <a:spcPct val="100000"/>
              </a:lnSpc>
              <a:spcBef>
                <a:spcPts val="0"/>
              </a:spcBef>
            </a:pPr>
            <a:endParaRPr lang="en-US" sz="1200" dirty="0"/>
          </a:p>
          <a:p>
            <a:pPr algn="ctr">
              <a:lnSpc>
                <a:spcPct val="100000"/>
              </a:lnSpc>
              <a:spcBef>
                <a:spcPts val="0"/>
              </a:spcBef>
            </a:pPr>
            <a:endParaRPr lang="en-US" sz="1200" dirty="0" smtClean="0"/>
          </a:p>
          <a:p>
            <a:pPr algn="ctr">
              <a:lnSpc>
                <a:spcPct val="100000"/>
              </a:lnSpc>
              <a:spcBef>
                <a:spcPts val="0"/>
              </a:spcBef>
            </a:pPr>
            <a:r>
              <a:rPr lang="en-US" sz="1200" dirty="0"/>
              <a:t> </a:t>
            </a:r>
            <a:endParaRPr lang="en-US" sz="1200" dirty="0" smtClean="0"/>
          </a:p>
          <a:p>
            <a:pPr algn="ctr">
              <a:lnSpc>
                <a:spcPct val="100000"/>
              </a:lnSpc>
              <a:spcBef>
                <a:spcPts val="0"/>
              </a:spcBef>
            </a:pPr>
            <a:r>
              <a:rPr lang="en-US" sz="1200" dirty="0" smtClean="0"/>
              <a:t>Genevieve </a:t>
            </a:r>
            <a:r>
              <a:rPr lang="en-US" sz="1200" dirty="0"/>
              <a:t>M. Hale, PharmD, BCPS</a:t>
            </a:r>
          </a:p>
          <a:p>
            <a:pPr algn="ctr">
              <a:lnSpc>
                <a:spcPct val="100000"/>
              </a:lnSpc>
              <a:spcBef>
                <a:spcPts val="0"/>
              </a:spcBef>
            </a:pPr>
            <a:r>
              <a:rPr lang="en-US" sz="1200" dirty="0" smtClean="0"/>
              <a:t>Assistant Professor of </a:t>
            </a:r>
          </a:p>
          <a:p>
            <a:pPr algn="ctr">
              <a:lnSpc>
                <a:spcPct val="100000"/>
              </a:lnSpc>
              <a:spcBef>
                <a:spcPts val="0"/>
              </a:spcBef>
            </a:pPr>
            <a:r>
              <a:rPr lang="en-US" sz="1200" dirty="0" smtClean="0"/>
              <a:t>Pharmacy Practice</a:t>
            </a:r>
            <a:endParaRPr lang="en-US" sz="1200" dirty="0" smtClean="0">
              <a:effectLst/>
            </a:endParaRPr>
          </a:p>
          <a:p>
            <a:pPr algn="ctr">
              <a:lnSpc>
                <a:spcPct val="100000"/>
              </a:lnSpc>
              <a:spcBef>
                <a:spcPts val="0"/>
              </a:spcBef>
            </a:pPr>
            <a:endParaRPr lang="en-US" sz="1200" dirty="0" smtClean="0"/>
          </a:p>
          <a:p>
            <a:pPr algn="ctr">
              <a:lnSpc>
                <a:spcPct val="100000"/>
              </a:lnSpc>
              <a:spcBef>
                <a:spcPts val="0"/>
              </a:spcBef>
            </a:pPr>
            <a:endParaRPr lang="en-US" sz="1200" dirty="0" smtClean="0"/>
          </a:p>
          <a:p>
            <a:pPr algn="ctr">
              <a:lnSpc>
                <a:spcPct val="100000"/>
              </a:lnSpc>
              <a:spcBef>
                <a:spcPts val="0"/>
              </a:spcBef>
            </a:pPr>
            <a:endParaRPr lang="en-US" sz="1200" dirty="0"/>
          </a:p>
          <a:p>
            <a:pPr algn="ctr">
              <a:lnSpc>
                <a:spcPct val="100000"/>
              </a:lnSpc>
              <a:spcBef>
                <a:spcPts val="0"/>
              </a:spcBef>
            </a:pPr>
            <a:r>
              <a:rPr lang="en-US" sz="1200" dirty="0"/>
              <a:t> </a:t>
            </a:r>
            <a:endParaRPr lang="en-US" sz="1200" dirty="0" smtClean="0"/>
          </a:p>
          <a:p>
            <a:pPr algn="ctr">
              <a:lnSpc>
                <a:spcPct val="100000"/>
              </a:lnSpc>
              <a:spcBef>
                <a:spcPts val="0"/>
              </a:spcBef>
            </a:pPr>
            <a:endParaRPr lang="en-US" sz="1200" dirty="0" smtClean="0">
              <a:effectLst/>
            </a:endParaRPr>
          </a:p>
          <a:p>
            <a:pPr algn="ctr">
              <a:lnSpc>
                <a:spcPct val="100000"/>
              </a:lnSpc>
              <a:spcBef>
                <a:spcPts val="0"/>
              </a:spcBef>
            </a:pPr>
            <a:r>
              <a:rPr lang="en-US" sz="1200" dirty="0" smtClean="0"/>
              <a:t>Renee </a:t>
            </a:r>
            <a:r>
              <a:rPr lang="en-US" sz="1200" dirty="0"/>
              <a:t>S. Jones, PharmD, CPh</a:t>
            </a:r>
            <a:endParaRPr lang="en-US" sz="1200" dirty="0" smtClean="0">
              <a:effectLst/>
            </a:endParaRPr>
          </a:p>
          <a:p>
            <a:pPr algn="ctr">
              <a:lnSpc>
                <a:spcPct val="100000"/>
              </a:lnSpc>
              <a:spcBef>
                <a:spcPts val="0"/>
              </a:spcBef>
            </a:pPr>
            <a:r>
              <a:rPr lang="en-US" sz="1200" dirty="0"/>
              <a:t>Director of Preceptor Development</a:t>
            </a:r>
            <a:endParaRPr lang="en-US" sz="1200" dirty="0" smtClean="0">
              <a:effectLst/>
            </a:endParaRPr>
          </a:p>
          <a:p>
            <a:pPr algn="ctr">
              <a:lnSpc>
                <a:spcPct val="100000"/>
              </a:lnSpc>
              <a:spcBef>
                <a:spcPts val="0"/>
              </a:spcBef>
            </a:pPr>
            <a:r>
              <a:rPr lang="en-US" sz="1200" dirty="0"/>
              <a:t>Assistant Professor</a:t>
            </a:r>
            <a:endParaRPr lang="en-US" sz="1200" dirty="0" smtClean="0">
              <a:effectLst/>
            </a:endParaRPr>
          </a:p>
          <a:p>
            <a:pPr algn="ctr">
              <a:lnSpc>
                <a:spcPct val="100000"/>
              </a:lnSpc>
              <a:spcBef>
                <a:spcPts val="0"/>
              </a:spcBef>
            </a:pPr>
            <a:endParaRPr lang="en-US" sz="1200" dirty="0" smtClean="0"/>
          </a:p>
          <a:p>
            <a:pPr algn="ctr">
              <a:lnSpc>
                <a:spcPct val="100000"/>
              </a:lnSpc>
              <a:spcBef>
                <a:spcPts val="0"/>
              </a:spcBef>
            </a:pPr>
            <a:endParaRPr lang="en-US" sz="1200" dirty="0" smtClean="0"/>
          </a:p>
          <a:p>
            <a:pPr algn="ctr">
              <a:lnSpc>
                <a:spcPct val="100000"/>
              </a:lnSpc>
              <a:spcBef>
                <a:spcPts val="0"/>
              </a:spcBef>
            </a:pPr>
            <a:endParaRPr lang="en-US" sz="1200" dirty="0"/>
          </a:p>
          <a:p>
            <a:pPr algn="ctr">
              <a:lnSpc>
                <a:spcPct val="100000"/>
              </a:lnSpc>
              <a:spcBef>
                <a:spcPts val="0"/>
              </a:spcBef>
            </a:pPr>
            <a:r>
              <a:rPr lang="en-US" sz="1200" dirty="0"/>
              <a:t> </a:t>
            </a:r>
            <a:endParaRPr lang="en-US" sz="1200" dirty="0" smtClean="0"/>
          </a:p>
          <a:p>
            <a:pPr algn="ctr">
              <a:lnSpc>
                <a:spcPct val="100000"/>
              </a:lnSpc>
              <a:spcBef>
                <a:spcPts val="0"/>
              </a:spcBef>
            </a:pPr>
            <a:endParaRPr lang="en-US" sz="1200" dirty="0" smtClean="0"/>
          </a:p>
          <a:p>
            <a:pPr algn="ctr">
              <a:lnSpc>
                <a:spcPct val="100000"/>
              </a:lnSpc>
              <a:spcBef>
                <a:spcPts val="0"/>
              </a:spcBef>
            </a:pPr>
            <a:r>
              <a:rPr lang="en-US" sz="1200" dirty="0" smtClean="0"/>
              <a:t>Tina </a:t>
            </a:r>
            <a:r>
              <a:rPr lang="en-US" sz="1200" dirty="0"/>
              <a:t>Joseph, PharmD, BCACP</a:t>
            </a:r>
            <a:endParaRPr lang="en-US" sz="1200" dirty="0" smtClean="0">
              <a:effectLst/>
            </a:endParaRPr>
          </a:p>
          <a:p>
            <a:pPr algn="ctr">
              <a:lnSpc>
                <a:spcPct val="100000"/>
              </a:lnSpc>
              <a:spcBef>
                <a:spcPts val="0"/>
              </a:spcBef>
            </a:pPr>
            <a:r>
              <a:rPr lang="en-US" sz="1200" dirty="0"/>
              <a:t>Assistant Professor of </a:t>
            </a:r>
            <a:endParaRPr lang="en-US" sz="1200" dirty="0" smtClean="0"/>
          </a:p>
          <a:p>
            <a:pPr algn="ctr">
              <a:lnSpc>
                <a:spcPct val="100000"/>
              </a:lnSpc>
              <a:spcBef>
                <a:spcPts val="0"/>
              </a:spcBef>
            </a:pPr>
            <a:r>
              <a:rPr lang="en-US" sz="1200" dirty="0" smtClean="0"/>
              <a:t>Pharmacy </a:t>
            </a:r>
            <a:r>
              <a:rPr lang="en-US" sz="1200" dirty="0"/>
              <a:t>Practice</a:t>
            </a:r>
            <a:endParaRPr lang="en-US" sz="1200" dirty="0" smtClean="0">
              <a:effectLst/>
            </a:endParaRPr>
          </a:p>
          <a:p>
            <a:pPr algn="ctr">
              <a:lnSpc>
                <a:spcPct val="100000"/>
              </a:lnSpc>
              <a:spcBef>
                <a:spcPts val="0"/>
              </a:spcBef>
            </a:pPr>
            <a:endParaRPr lang="en-US" sz="1200" dirty="0" smtClean="0"/>
          </a:p>
          <a:p>
            <a:pPr algn="ctr">
              <a:lnSpc>
                <a:spcPct val="100000"/>
              </a:lnSpc>
              <a:spcBef>
                <a:spcPts val="0"/>
              </a:spcBef>
            </a:pPr>
            <a:endParaRPr lang="en-US" sz="1200" dirty="0" smtClean="0"/>
          </a:p>
          <a:p>
            <a:pPr algn="ctr">
              <a:lnSpc>
                <a:spcPct val="100000"/>
              </a:lnSpc>
              <a:spcBef>
                <a:spcPts val="0"/>
              </a:spcBef>
            </a:pPr>
            <a:endParaRPr lang="en-US" sz="1200" dirty="0" smtClean="0"/>
          </a:p>
          <a:p>
            <a:pPr algn="ctr">
              <a:lnSpc>
                <a:spcPct val="100000"/>
              </a:lnSpc>
              <a:spcBef>
                <a:spcPts val="0"/>
              </a:spcBef>
            </a:pPr>
            <a:endParaRPr lang="en-US" sz="1200" dirty="0"/>
          </a:p>
          <a:p>
            <a:pPr algn="ctr">
              <a:lnSpc>
                <a:spcPct val="100000"/>
              </a:lnSpc>
              <a:spcBef>
                <a:spcPts val="0"/>
              </a:spcBef>
            </a:pPr>
            <a:endParaRPr lang="en-US" sz="1200" dirty="0" smtClean="0"/>
          </a:p>
          <a:p>
            <a:pPr algn="ctr">
              <a:lnSpc>
                <a:spcPct val="100000"/>
              </a:lnSpc>
              <a:spcBef>
                <a:spcPts val="0"/>
              </a:spcBef>
            </a:pPr>
            <a:r>
              <a:rPr lang="en-US" sz="1200" dirty="0" smtClean="0"/>
              <a:t>Matthew </a:t>
            </a:r>
            <a:r>
              <a:rPr lang="en-US" sz="1200" dirty="0"/>
              <a:t>J. Seamon, Pharm.D., Esq.</a:t>
            </a:r>
          </a:p>
          <a:p>
            <a:pPr algn="ctr">
              <a:lnSpc>
                <a:spcPct val="100000"/>
              </a:lnSpc>
              <a:spcBef>
                <a:spcPts val="0"/>
              </a:spcBef>
            </a:pPr>
            <a:r>
              <a:rPr lang="en-US" sz="1200" dirty="0"/>
              <a:t>Chair, Pharmacy Practice</a:t>
            </a:r>
          </a:p>
          <a:p>
            <a:pPr algn="ctr">
              <a:lnSpc>
                <a:spcPct val="100000"/>
              </a:lnSpc>
              <a:spcBef>
                <a:spcPts val="0"/>
              </a:spcBef>
            </a:pPr>
            <a:r>
              <a:rPr lang="en-US" sz="1200" dirty="0"/>
              <a:t>Associate Professor</a:t>
            </a:r>
          </a:p>
          <a:p>
            <a:pPr algn="ctr"/>
            <a:endParaRPr lang="en-US" sz="1200" dirty="0"/>
          </a:p>
        </p:txBody>
      </p:sp>
      <p:sp>
        <p:nvSpPr>
          <p:cNvPr id="4" name="Rectangle 3"/>
          <p:cNvSpPr/>
          <p:nvPr/>
        </p:nvSpPr>
        <p:spPr>
          <a:xfrm>
            <a:off x="152400" y="5268105"/>
            <a:ext cx="8279476" cy="1354217"/>
          </a:xfrm>
          <a:prstGeom prst="rect">
            <a:avLst/>
          </a:prstGeom>
        </p:spPr>
        <p:txBody>
          <a:bodyPr wrap="square">
            <a:spAutoFit/>
          </a:bodyPr>
          <a:lstStyle/>
          <a:p>
            <a:pPr algn="r"/>
            <a:r>
              <a:rPr lang="en-US" sz="3200" dirty="0" smtClean="0"/>
              <a:t>ACO Research Network, Services and Education</a:t>
            </a:r>
          </a:p>
          <a:p>
            <a:pPr algn="ctr"/>
            <a:r>
              <a:rPr lang="en-US" sz="3200" i="1" dirty="0"/>
              <a:t>	</a:t>
            </a:r>
            <a:r>
              <a:rPr lang="en-US" sz="3200" i="1" dirty="0" smtClean="0"/>
              <a:t>				ACORN SEED</a:t>
            </a:r>
            <a:r>
              <a:rPr lang="en-US" dirty="0" smtClean="0"/>
              <a:t/>
            </a:r>
            <a:br>
              <a:rPr lang="en-US" dirty="0" smtClean="0"/>
            </a:br>
            <a:endParaRPr lang="en-US" dirty="0"/>
          </a:p>
        </p:txBody>
      </p:sp>
      <p:pic>
        <p:nvPicPr>
          <p:cNvPr id="7" name="Picture 6" descr="http://images.clipartpanda.com/acorn-clipart-xTgoEAqTA.png"/>
          <p:cNvPicPr/>
          <p:nvPr/>
        </p:nvPicPr>
        <p:blipFill>
          <a:blip r:embed="rId3" cstate="print">
            <a:clrChange>
              <a:clrFrom>
                <a:srgbClr val="000000">
                  <a:alpha val="0"/>
                </a:srgbClr>
              </a:clrFrom>
              <a:clrTo>
                <a:srgbClr val="000000">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rot="2695659" flipH="1">
            <a:off x="7585982" y="5643600"/>
            <a:ext cx="938738" cy="936188"/>
          </a:xfrm>
          <a:prstGeom prst="rect">
            <a:avLst/>
          </a:prstGeom>
          <a:noFill/>
          <a:ln>
            <a:noFill/>
          </a:ln>
          <a:scene3d>
            <a:camera prst="orthographicFront">
              <a:rot lat="0" lon="11399999" rev="0"/>
            </a:camera>
            <a:lightRig rig="threePt" dir="t"/>
          </a:scene3d>
        </p:spPr>
      </p:pic>
      <p:pic>
        <p:nvPicPr>
          <p:cNvPr id="1026" name="Picture 2" descr="http://pharmacy.nova.edu/portal/faculty/images/NSU-Pharmacy-BlueGray.png"/>
          <p:cNvPicPr>
            <a:picLocks noChangeAspect="1" noChangeArrowheads="1"/>
          </p:cNvPicPr>
          <p:nvPr/>
        </p:nvPicPr>
        <p:blipFill>
          <a:blip r:embed="rId4" cstate="print">
            <a:biLevel thresh="25000"/>
            <a:extLst>
              <a:ext uri="{28A0092B-C50C-407E-A947-70E740481C1C}">
                <a14:useLocalDpi xmlns="" xmlns:a14="http://schemas.microsoft.com/office/drawing/2010/main" val="0"/>
              </a:ext>
            </a:extLst>
          </a:blip>
          <a:srcRect/>
          <a:stretch>
            <a:fillRect/>
          </a:stretch>
        </p:blipFill>
        <p:spPr bwMode="auto">
          <a:xfrm>
            <a:off x="8860221" y="5218584"/>
            <a:ext cx="2689657" cy="9289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4335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 xmlns:p14="http://schemas.microsoft.com/office/powerpoint/2010/main" val="1332705796"/>
              </p:ext>
            </p:extLst>
          </p:nvPr>
        </p:nvGraphicFramePr>
        <p:xfrm>
          <a:off x="269974" y="220156"/>
          <a:ext cx="11637817" cy="6454969"/>
        </p:xfrm>
        <a:graphic>
          <a:graphicData uri="http://schemas.openxmlformats.org/drawingml/2006/table">
            <a:tbl>
              <a:tblPr>
                <a:tableStyleId>{00A15C55-8517-42AA-B614-E9B94910E393}</a:tableStyleId>
              </a:tblPr>
              <a:tblGrid>
                <a:gridCol w="598085"/>
                <a:gridCol w="11039732"/>
              </a:tblGrid>
              <a:tr h="258794">
                <a:tc rowSpan="9">
                  <a:txBody>
                    <a:bodyPr/>
                    <a:lstStyle/>
                    <a:p>
                      <a:pPr marL="71755" marR="71755" indent="228600" algn="ctr">
                        <a:spcBef>
                          <a:spcPts val="0"/>
                        </a:spcBef>
                        <a:spcAft>
                          <a:spcPts val="0"/>
                        </a:spcAft>
                      </a:pPr>
                      <a:r>
                        <a:rPr lang="en-US" sz="1600" b="1" dirty="0">
                          <a:effectLst/>
                        </a:rPr>
                        <a:t>Patient Safety</a:t>
                      </a:r>
                      <a:endParaRPr lang="en-US" sz="1600" b="1" dirty="0">
                        <a:effectLst/>
                        <a:latin typeface="Calibri" panose="020F0502020204030204" pitchFamily="34" charset="0"/>
                      </a:endParaRPr>
                    </a:p>
                  </a:txBody>
                  <a:tcPr marL="41518" marR="41518" marT="0" marB="0" vert="vert270" anchor="ctr">
                    <a:solidFill>
                      <a:schemeClr val="bg2">
                        <a:lumMod val="10000"/>
                        <a:lumOff val="90000"/>
                      </a:schemeClr>
                    </a:solidFill>
                  </a:tcPr>
                </a:tc>
                <a:tc>
                  <a:txBody>
                    <a:bodyPr/>
                    <a:lstStyle/>
                    <a:p>
                      <a:pPr indent="228600"/>
                      <a:r>
                        <a:rPr lang="en-US" sz="1600" dirty="0">
                          <a:effectLst/>
                        </a:rPr>
                        <a:t>ACO #8 Risk Standardized, All Condition Readmissions</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#35 Skilled Nursing Facility 30-Day All-Cause Readmission Measure</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#36 All-Cause Unplanned Admissions For Patients With Diabetes</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#37 All-Cause Unplanned Admissions For Patients With Heart Failure</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#38 All-Cause Unplanned Admissions For Patients With Multiple Chronic Conditions</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#9 Ambulatory Sensitive Conditions Admissions For COPD Or Asthma In Older Adults</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#10 Ambulatory Sensitive Conditions Admissions For  Heart Failure</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#39 Documentation Of Current Medications In The Medical Record</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#13 Screening For Fall Risk</a:t>
                      </a:r>
                      <a:endParaRPr lang="en-US" sz="1600" dirty="0">
                        <a:effectLst/>
                        <a:latin typeface="Calibri" panose="020F0502020204030204" pitchFamily="34" charset="0"/>
                      </a:endParaRPr>
                    </a:p>
                  </a:txBody>
                  <a:tcPr marL="41518" marR="41518" marT="0" marB="0" anchor="ctr"/>
                </a:tc>
              </a:tr>
              <a:tr h="258794">
                <a:tc rowSpan="8">
                  <a:txBody>
                    <a:bodyPr/>
                    <a:lstStyle/>
                    <a:p>
                      <a:pPr marL="71755" marR="71755" indent="228600" algn="ctr">
                        <a:spcBef>
                          <a:spcPts val="0"/>
                        </a:spcBef>
                        <a:spcAft>
                          <a:spcPts val="0"/>
                        </a:spcAft>
                      </a:pPr>
                      <a:r>
                        <a:rPr lang="en-US" sz="1600" b="1" dirty="0">
                          <a:effectLst/>
                        </a:rPr>
                        <a:t>Preventive Health</a:t>
                      </a:r>
                      <a:endParaRPr lang="en-US" sz="1600" b="1" dirty="0">
                        <a:effectLst/>
                        <a:latin typeface="Calibri" panose="020F0502020204030204" pitchFamily="34" charset="0"/>
                      </a:endParaRPr>
                    </a:p>
                  </a:txBody>
                  <a:tcPr marL="41518" marR="41518" marT="0" marB="0" vert="vert270" anchor="ctr">
                    <a:solidFill>
                      <a:schemeClr val="bg2">
                        <a:lumMod val="10000"/>
                        <a:lumOff val="90000"/>
                      </a:schemeClr>
                    </a:solidFill>
                  </a:tcPr>
                </a:tc>
                <a:tc>
                  <a:txBody>
                    <a:bodyPr/>
                    <a:lstStyle/>
                    <a:p>
                      <a:pPr indent="228600"/>
                      <a:r>
                        <a:rPr lang="en-US" sz="1600" dirty="0">
                          <a:effectLst/>
                        </a:rPr>
                        <a:t>ACO #14 Influenza Immunization</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#15 Pneumococcal Vaccination</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#16 Adult Weight Screening And Follow</a:t>
                      </a:r>
                      <a:endParaRPr lang="en-US" sz="1600" dirty="0">
                        <a:effectLst/>
                        <a:latin typeface="Calibri" panose="020F0502020204030204" pitchFamily="34" charset="0"/>
                      </a:endParaRPr>
                    </a:p>
                  </a:txBody>
                  <a:tcPr marL="41518" marR="41518" marT="0" marB="0" anchor="ctr"/>
                </a:tc>
              </a:tr>
              <a:tr h="258794">
                <a:tc vMerge="1">
                  <a:txBody>
                    <a:bodyPr/>
                    <a:lstStyle/>
                    <a:p>
                      <a:endParaRPr lang="en-US"/>
                    </a:p>
                  </a:txBody>
                  <a:tcPr/>
                </a:tc>
                <a:tc>
                  <a:txBody>
                    <a:bodyPr/>
                    <a:lstStyle/>
                    <a:p>
                      <a:pPr indent="228600"/>
                      <a:r>
                        <a:rPr lang="en-US" sz="1600" dirty="0">
                          <a:effectLst/>
                        </a:rPr>
                        <a:t>ACO #17 Tobacco Use  Assessment And Cessation  Intervention</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#18 Depression Screening</a:t>
                      </a:r>
                      <a:endParaRPr lang="en-US" sz="1600" dirty="0">
                        <a:effectLst/>
                        <a:latin typeface="Calibri" panose="020F0502020204030204" pitchFamily="34" charset="0"/>
                      </a:endParaRPr>
                    </a:p>
                  </a:txBody>
                  <a:tcPr marL="41518" marR="41518" marT="0" marB="0" anchor="ctr"/>
                </a:tc>
              </a:tr>
              <a:tr h="258794">
                <a:tc vMerge="1">
                  <a:txBody>
                    <a:bodyPr/>
                    <a:lstStyle/>
                    <a:p>
                      <a:endParaRPr lang="en-US"/>
                    </a:p>
                  </a:txBody>
                  <a:tcPr/>
                </a:tc>
                <a:tc>
                  <a:txBody>
                    <a:bodyPr/>
                    <a:lstStyle/>
                    <a:p>
                      <a:pPr indent="228600"/>
                      <a:r>
                        <a:rPr lang="en-US" sz="1600" dirty="0">
                          <a:effectLst/>
                        </a:rPr>
                        <a:t>ACO #19 Colorectal Cancer Screening</a:t>
                      </a:r>
                      <a:endParaRPr lang="en-US" sz="1600" dirty="0">
                        <a:effectLst/>
                        <a:latin typeface="Calibri" panose="020F0502020204030204" pitchFamily="34" charset="0"/>
                      </a:endParaRPr>
                    </a:p>
                  </a:txBody>
                  <a:tcPr marL="41518" marR="41518" marT="0" marB="0" anchor="ctr"/>
                </a:tc>
              </a:tr>
              <a:tr h="258794">
                <a:tc vMerge="1">
                  <a:txBody>
                    <a:bodyPr/>
                    <a:lstStyle/>
                    <a:p>
                      <a:endParaRPr lang="en-US"/>
                    </a:p>
                  </a:txBody>
                  <a:tcPr/>
                </a:tc>
                <a:tc>
                  <a:txBody>
                    <a:bodyPr/>
                    <a:lstStyle/>
                    <a:p>
                      <a:pPr indent="228600"/>
                      <a:r>
                        <a:rPr lang="en-US" sz="1600" dirty="0">
                          <a:effectLst/>
                        </a:rPr>
                        <a:t>ACO #20 Mammography Screening</a:t>
                      </a:r>
                      <a:endParaRPr lang="en-US" sz="1600" dirty="0">
                        <a:effectLst/>
                        <a:latin typeface="Calibri" panose="020F0502020204030204" pitchFamily="34" charset="0"/>
                      </a:endParaRPr>
                    </a:p>
                  </a:txBody>
                  <a:tcPr marL="41518" marR="41518" marT="0" marB="0" anchor="ctr"/>
                </a:tc>
              </a:tr>
              <a:tr h="258794">
                <a:tc vMerge="1">
                  <a:txBody>
                    <a:bodyPr/>
                    <a:lstStyle/>
                    <a:p>
                      <a:endParaRPr lang="en-US"/>
                    </a:p>
                  </a:txBody>
                  <a:tcPr/>
                </a:tc>
                <a:tc>
                  <a:txBody>
                    <a:bodyPr/>
                    <a:lstStyle/>
                    <a:p>
                      <a:pPr indent="228600"/>
                      <a:r>
                        <a:rPr lang="en-US" sz="1600" dirty="0">
                          <a:effectLst/>
                        </a:rPr>
                        <a:t>ACO #21 Proportion Of Adults Who Had Blood Pressure Screened In Past Two Years</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rowSpan="6">
                  <a:txBody>
                    <a:bodyPr/>
                    <a:lstStyle/>
                    <a:p>
                      <a:pPr marL="71755" marR="71755" indent="228600" algn="ctr">
                        <a:spcBef>
                          <a:spcPts val="0"/>
                        </a:spcBef>
                        <a:spcAft>
                          <a:spcPts val="0"/>
                        </a:spcAft>
                      </a:pPr>
                      <a:r>
                        <a:rPr lang="en-US" sz="1600" b="1" dirty="0">
                          <a:effectLst/>
                        </a:rPr>
                        <a:t>At-Risk Population</a:t>
                      </a:r>
                      <a:endParaRPr lang="en-US" sz="1600" b="1" dirty="0">
                        <a:effectLst/>
                        <a:latin typeface="Calibri" panose="020F0502020204030204" pitchFamily="34" charset="0"/>
                      </a:endParaRPr>
                    </a:p>
                  </a:txBody>
                  <a:tcPr marL="41518" marR="41518" marT="0" marB="0" vert="vert270" anchor="ctr">
                    <a:solidFill>
                      <a:schemeClr val="bg2">
                        <a:lumMod val="10000"/>
                        <a:lumOff val="90000"/>
                      </a:schemeClr>
                    </a:solidFill>
                  </a:tcPr>
                </a:tc>
                <a:tc>
                  <a:txBody>
                    <a:bodyPr/>
                    <a:lstStyle/>
                    <a:p>
                      <a:pPr indent="228600"/>
                      <a:r>
                        <a:rPr lang="en-US" sz="1600" dirty="0">
                          <a:effectLst/>
                        </a:rPr>
                        <a:t>ACO #40 Depression Remission At Twelve Months</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426363">
                <a:tc vMerge="1">
                  <a:txBody>
                    <a:bodyPr/>
                    <a:lstStyle/>
                    <a:p>
                      <a:endParaRPr lang="en-US"/>
                    </a:p>
                  </a:txBody>
                  <a:tcPr/>
                </a:tc>
                <a:tc>
                  <a:txBody>
                    <a:bodyPr/>
                    <a:lstStyle/>
                    <a:p>
                      <a:pPr indent="228600"/>
                      <a:r>
                        <a:rPr lang="en-US" sz="1600" dirty="0">
                          <a:effectLst/>
                        </a:rPr>
                        <a:t>ACO #27 &amp; #41 (Composite) </a:t>
                      </a:r>
                      <a:r>
                        <a:rPr lang="en-US" sz="1600" dirty="0" smtClean="0">
                          <a:effectLst/>
                        </a:rPr>
                        <a:t>Diabetic </a:t>
                      </a:r>
                      <a:r>
                        <a:rPr lang="en-US" sz="1600" dirty="0">
                          <a:effectLst/>
                        </a:rPr>
                        <a:t>Beneficiaries w/ HbA1cC in Poor Control; </a:t>
                      </a:r>
                      <a:r>
                        <a:rPr lang="en-US" sz="1600" dirty="0" smtClean="0">
                          <a:effectLst/>
                        </a:rPr>
                        <a:t>Diabetic </a:t>
                      </a:r>
                      <a:r>
                        <a:rPr lang="en-US" sz="1600" dirty="0">
                          <a:effectLst/>
                        </a:rPr>
                        <a:t>Beneficiaries w/ Eye Exam</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#28 Percent Of Beneficiaries With Hypertension Whose Blood Pressure &lt; 140/90</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426363">
                <a:tc vMerge="1">
                  <a:txBody>
                    <a:bodyPr/>
                    <a:lstStyle/>
                    <a:p>
                      <a:endParaRPr lang="en-US"/>
                    </a:p>
                  </a:txBody>
                  <a:tcPr/>
                </a:tc>
                <a:tc>
                  <a:txBody>
                    <a:bodyPr/>
                    <a:lstStyle/>
                    <a:p>
                      <a:pPr indent="228600"/>
                      <a:r>
                        <a:rPr lang="en-US" sz="1600" dirty="0">
                          <a:effectLst/>
                        </a:rPr>
                        <a:t>ACO #30 Percent Of Beneficiaries With Ischemic Vascular Disease Who Use Aspirin Or Other Antithrombotic</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258794">
                <a:tc vMerge="1">
                  <a:txBody>
                    <a:bodyPr/>
                    <a:lstStyle/>
                    <a:p>
                      <a:endParaRPr lang="en-US"/>
                    </a:p>
                  </a:txBody>
                  <a:tcPr/>
                </a:tc>
                <a:tc>
                  <a:txBody>
                    <a:bodyPr/>
                    <a:lstStyle/>
                    <a:p>
                      <a:pPr indent="228600"/>
                      <a:r>
                        <a:rPr lang="en-US" sz="1600" dirty="0">
                          <a:effectLst/>
                        </a:rPr>
                        <a:t>ACO #31 Beta - Blocker Therapy For Left  Ventricular Systolic Dysfunction</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r h="426363">
                <a:tc vMerge="1">
                  <a:txBody>
                    <a:bodyPr/>
                    <a:lstStyle/>
                    <a:p>
                      <a:endParaRPr lang="en-US"/>
                    </a:p>
                  </a:txBody>
                  <a:tcPr/>
                </a:tc>
                <a:tc>
                  <a:txBody>
                    <a:bodyPr/>
                    <a:lstStyle/>
                    <a:p>
                      <a:pPr marL="2540" indent="228600"/>
                      <a:r>
                        <a:rPr lang="en-US" sz="1600" dirty="0">
                          <a:effectLst/>
                        </a:rPr>
                        <a:t>ACO #33 Ace Inhibitor Or Arb Therapy For Patients With CAD And Diabetes and/or Left  Ventricular Systolic Dysfunction</a:t>
                      </a:r>
                      <a:endParaRPr lang="en-US" sz="1600" dirty="0">
                        <a:effectLst/>
                        <a:latin typeface="Calibri" panose="020F0502020204030204" pitchFamily="34" charset="0"/>
                      </a:endParaRPr>
                    </a:p>
                  </a:txBody>
                  <a:tcPr marL="41518" marR="41518" marT="0" marB="0" anchor="ctr">
                    <a:solidFill>
                      <a:schemeClr val="accent2">
                        <a:lumMod val="20000"/>
                        <a:lumOff val="80000"/>
                      </a:schemeClr>
                    </a:solidFill>
                  </a:tcPr>
                </a:tc>
              </a:tr>
            </a:tbl>
          </a:graphicData>
        </a:graphic>
      </p:graphicFrame>
    </p:spTree>
    <p:extLst>
      <p:ext uri="{BB962C8B-B14F-4D97-AF65-F5344CB8AC3E}">
        <p14:creationId xmlns="" xmlns:p14="http://schemas.microsoft.com/office/powerpoint/2010/main" val="771745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92" y="444669"/>
            <a:ext cx="11357992" cy="1095803"/>
          </a:xfrm>
        </p:spPr>
        <p:txBody>
          <a:bodyPr>
            <a:noAutofit/>
          </a:bodyPr>
          <a:lstStyle/>
          <a:p>
            <a:r>
              <a:rPr lang="en-US" sz="4000" dirty="0" smtClean="0"/>
              <a:t>MEETING QUALITY MEASURES: PHARMACIST SERVICES</a:t>
            </a:r>
            <a:endParaRPr lang="en-US" sz="4000" dirty="0"/>
          </a:p>
        </p:txBody>
      </p:sp>
      <p:sp>
        <p:nvSpPr>
          <p:cNvPr id="3" name="Content Placeholder 2"/>
          <p:cNvSpPr>
            <a:spLocks noGrp="1"/>
          </p:cNvSpPr>
          <p:nvPr>
            <p:ph idx="1"/>
          </p:nvPr>
        </p:nvSpPr>
        <p:spPr>
          <a:xfrm>
            <a:off x="676656" y="2011680"/>
            <a:ext cx="11082528" cy="3840480"/>
          </a:xfrm>
        </p:spPr>
        <p:txBody>
          <a:bodyPr>
            <a:normAutofit fontScale="92500" lnSpcReduction="10000"/>
          </a:bodyPr>
          <a:lstStyle/>
          <a:p>
            <a:pPr marL="4572" lvl="1" indent="0">
              <a:buNone/>
            </a:pPr>
            <a:r>
              <a:rPr lang="en-US" u="sng" dirty="0">
                <a:solidFill>
                  <a:srgbClr val="66FFFF"/>
                </a:solidFill>
              </a:rPr>
              <a:t>Disease State Management</a:t>
            </a:r>
            <a:r>
              <a:rPr lang="en-US" dirty="0">
                <a:solidFill>
                  <a:srgbClr val="66FFFF"/>
                </a:solidFill>
              </a:rPr>
              <a:t> – </a:t>
            </a:r>
            <a:r>
              <a:rPr lang="en-US" dirty="0">
                <a:solidFill>
                  <a:schemeClr val="tx1"/>
                </a:solidFill>
              </a:rPr>
              <a:t>Pharmacists monitor, speak with and evaluate patients with chronic conditions such as diabetes, high blood pressure, high cholesterol, depression, pain or other disease states where optimizing medication therapy is a concern in between physician visits to more closely manage these illnesses  </a:t>
            </a:r>
          </a:p>
          <a:p>
            <a:pPr marL="0" lvl="0" indent="0">
              <a:buNone/>
            </a:pPr>
            <a:r>
              <a:rPr lang="en-US" u="sng" dirty="0">
                <a:solidFill>
                  <a:srgbClr val="66FFFF"/>
                </a:solidFill>
              </a:rPr>
              <a:t>Medication Therapy Management</a:t>
            </a:r>
            <a:r>
              <a:rPr lang="en-US" dirty="0">
                <a:solidFill>
                  <a:srgbClr val="66FFFF"/>
                </a:solidFill>
              </a:rPr>
              <a:t> – </a:t>
            </a:r>
            <a:r>
              <a:rPr lang="en-US" dirty="0">
                <a:solidFill>
                  <a:schemeClr val="tx1"/>
                </a:solidFill>
              </a:rPr>
              <a:t>Pharmacists review patients’ medication profiles, and monitor for adherence, drug interactions, and side effects to ensure the medications’ safe and effective use </a:t>
            </a:r>
          </a:p>
          <a:p>
            <a:pPr marL="0" lvl="0" indent="0">
              <a:buNone/>
            </a:pPr>
            <a:r>
              <a:rPr lang="en-US" u="sng" dirty="0">
                <a:solidFill>
                  <a:srgbClr val="66FFFF"/>
                </a:solidFill>
              </a:rPr>
              <a:t>Patient Education</a:t>
            </a:r>
            <a:r>
              <a:rPr lang="en-US" dirty="0">
                <a:solidFill>
                  <a:srgbClr val="66FFFF"/>
                </a:solidFill>
              </a:rPr>
              <a:t> – </a:t>
            </a:r>
            <a:r>
              <a:rPr lang="en-US" dirty="0">
                <a:solidFill>
                  <a:schemeClr val="tx1"/>
                </a:solidFill>
              </a:rPr>
              <a:t>Pharmacists speak with patient directly about specific disease states using verbal or written material. They can also teach patients about prevention, administration of devices (like inhalers or insulin) and healthy lifestyle management. </a:t>
            </a:r>
          </a:p>
          <a:p>
            <a:pPr marL="0" lvl="0" indent="0">
              <a:buNone/>
            </a:pPr>
            <a:r>
              <a:rPr lang="en-US" u="sng" dirty="0">
                <a:solidFill>
                  <a:srgbClr val="66FFFF"/>
                </a:solidFill>
              </a:rPr>
              <a:t>Side Effect/Drug Monitoring</a:t>
            </a:r>
            <a:r>
              <a:rPr lang="en-US" dirty="0">
                <a:solidFill>
                  <a:srgbClr val="66FFFF"/>
                </a:solidFill>
              </a:rPr>
              <a:t> </a:t>
            </a:r>
            <a:r>
              <a:rPr lang="en-US" dirty="0" smtClean="0">
                <a:solidFill>
                  <a:srgbClr val="66FFFF"/>
                </a:solidFill>
              </a:rPr>
              <a:t>– </a:t>
            </a:r>
            <a:r>
              <a:rPr lang="en-US" dirty="0" smtClean="0">
                <a:solidFill>
                  <a:schemeClr val="tx1"/>
                </a:solidFill>
              </a:rPr>
              <a:t>Monitoring </a:t>
            </a:r>
            <a:r>
              <a:rPr lang="en-US" dirty="0">
                <a:solidFill>
                  <a:schemeClr val="tx1"/>
                </a:solidFill>
              </a:rPr>
              <a:t>and communicating with patients who are on risky therapies on an intensive basis </a:t>
            </a:r>
          </a:p>
          <a:p>
            <a:endParaRPr lang="en-US" dirty="0"/>
          </a:p>
        </p:txBody>
      </p:sp>
      <p:pic>
        <p:nvPicPr>
          <p:cNvPr id="4" name="Picture 3"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131184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730" y="0"/>
            <a:ext cx="11288342" cy="1658198"/>
          </a:xfrm>
        </p:spPr>
        <p:txBody>
          <a:bodyPr>
            <a:normAutofit/>
          </a:bodyPr>
          <a:lstStyle/>
          <a:p>
            <a:r>
              <a:rPr lang="en-US" sz="4400" dirty="0" smtClean="0">
                <a:solidFill>
                  <a:schemeClr val="tx1"/>
                </a:solidFill>
              </a:rPr>
              <a:t>CONCERN: COLLABORATIVE PRACTICE AGREEMENTS</a:t>
            </a:r>
            <a:endParaRPr lang="en-US" sz="4400" dirty="0">
              <a:solidFill>
                <a:schemeClr val="tx1"/>
              </a:solidFill>
            </a:endParaRPr>
          </a:p>
        </p:txBody>
      </p:sp>
      <p:sp>
        <p:nvSpPr>
          <p:cNvPr id="3" name="Content Placeholder 2"/>
          <p:cNvSpPr>
            <a:spLocks noGrp="1"/>
          </p:cNvSpPr>
          <p:nvPr>
            <p:ph idx="1"/>
          </p:nvPr>
        </p:nvSpPr>
        <p:spPr>
          <a:xfrm>
            <a:off x="413730" y="2486800"/>
            <a:ext cx="3136360" cy="4572000"/>
          </a:xfrm>
        </p:spPr>
        <p:txBody>
          <a:bodyPr>
            <a:normAutofit/>
          </a:bodyPr>
          <a:lstStyle/>
          <a:p>
            <a:pPr marL="0" indent="0">
              <a:buNone/>
            </a:pPr>
            <a:r>
              <a:rPr lang="en-US" dirty="0" smtClean="0">
                <a:solidFill>
                  <a:srgbClr val="66FFFF"/>
                </a:solidFill>
              </a:rPr>
              <a:t>Collaborative Practice Agreement (CPA) </a:t>
            </a:r>
          </a:p>
          <a:p>
            <a:pPr marL="104775" indent="0">
              <a:buNone/>
            </a:pPr>
            <a:r>
              <a:rPr lang="en-US" dirty="0" smtClean="0">
                <a:solidFill>
                  <a:schemeClr val="tx1"/>
                </a:solidFill>
              </a:rPr>
              <a:t>-Legal document between a provider and a pharmacist</a:t>
            </a:r>
          </a:p>
          <a:p>
            <a:endParaRPr lang="en-US" dirty="0" smtClean="0">
              <a:solidFill>
                <a:schemeClr val="tx1"/>
              </a:solidFill>
            </a:endParaRPr>
          </a:p>
        </p:txBody>
      </p:sp>
      <p:sp>
        <p:nvSpPr>
          <p:cNvPr id="6" name="Rectangle 5"/>
          <p:cNvSpPr/>
          <p:nvPr/>
        </p:nvSpPr>
        <p:spPr>
          <a:xfrm>
            <a:off x="0" y="6504802"/>
            <a:ext cx="11702072" cy="553998"/>
          </a:xfrm>
          <a:prstGeom prst="rect">
            <a:avLst/>
          </a:prstGeom>
        </p:spPr>
        <p:txBody>
          <a:bodyPr wrap="square">
            <a:spAutoFit/>
          </a:bodyPr>
          <a:lstStyle/>
          <a:p>
            <a:r>
              <a:rPr lang="en-US" sz="1000" dirty="0"/>
              <a:t>Centers for Disease Control and Prevention. </a:t>
            </a:r>
            <a:r>
              <a:rPr lang="en-US" sz="1000" dirty="0" smtClean="0"/>
              <a:t> Collaborative  Practice </a:t>
            </a:r>
            <a:r>
              <a:rPr lang="en-US" sz="1000" dirty="0"/>
              <a:t>Agreements and Pharmacists’ Patient Care Services: </a:t>
            </a:r>
            <a:r>
              <a:rPr lang="en-US" sz="1000" dirty="0" smtClean="0"/>
              <a:t>A Resource </a:t>
            </a:r>
            <a:r>
              <a:rPr lang="en-US" sz="1000" dirty="0"/>
              <a:t>for </a:t>
            </a:r>
            <a:r>
              <a:rPr lang="en-US" sz="1000" dirty="0" smtClean="0"/>
              <a:t>Pharmacists. Atlanta</a:t>
            </a:r>
            <a:r>
              <a:rPr lang="en-US" sz="1000" dirty="0"/>
              <a:t>, GA: US Dept. of Health and </a:t>
            </a:r>
            <a:r>
              <a:rPr lang="en-US" sz="1000" dirty="0" smtClean="0"/>
              <a:t> Human </a:t>
            </a:r>
            <a:r>
              <a:rPr lang="en-US" sz="1000" dirty="0"/>
              <a:t>Services, Centers for Disease Control and Prevention; </a:t>
            </a:r>
            <a:r>
              <a:rPr lang="en-US" sz="1000" dirty="0" smtClean="0"/>
              <a:t> 2013. https</a:t>
            </a:r>
            <a:r>
              <a:rPr lang="en-US" sz="1000" dirty="0"/>
              <a:t>://www.cdc.gov/dhdsp/pubs/docs/Translational_Tools_Pharmacists.pdf</a:t>
            </a:r>
          </a:p>
          <a:p>
            <a:endParaRPr lang="en-US" sz="1000" dirty="0"/>
          </a:p>
        </p:txBody>
      </p:sp>
      <p:pic>
        <p:nvPicPr>
          <p:cNvPr id="7" name="Picture 6"/>
          <p:cNvPicPr>
            <a:picLocks noChangeAspect="1"/>
          </p:cNvPicPr>
          <p:nvPr/>
        </p:nvPicPr>
        <p:blipFill rotWithShape="1">
          <a:blip r:embed="rId3" cstate="print"/>
          <a:srcRect l="8075"/>
          <a:stretch/>
        </p:blipFill>
        <p:spPr>
          <a:xfrm>
            <a:off x="3657600" y="1307942"/>
            <a:ext cx="8044472" cy="5042718"/>
          </a:xfrm>
          <a:prstGeom prst="rect">
            <a:avLst/>
          </a:prstGeom>
        </p:spPr>
      </p:pic>
    </p:spTree>
    <p:extLst>
      <p:ext uri="{BB962C8B-B14F-4D97-AF65-F5344CB8AC3E}">
        <p14:creationId xmlns="" xmlns:p14="http://schemas.microsoft.com/office/powerpoint/2010/main" val="654239685"/>
      </p:ext>
    </p:extLst>
  </p:cSld>
  <p:clrMapOvr>
    <a:masterClrMapping/>
  </p:clrMapOvr>
  <p:transition spd="slow" advTm="7031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1160"/>
            <a:ext cx="10772775" cy="1658198"/>
          </a:xfrm>
        </p:spPr>
        <p:txBody>
          <a:bodyPr/>
          <a:lstStyle/>
          <a:p>
            <a:r>
              <a:rPr lang="en-US" dirty="0" smtClean="0">
                <a:solidFill>
                  <a:schemeClr val="tx1"/>
                </a:solidFill>
              </a:rPr>
              <a:t>CONCERN: HIPAA</a:t>
            </a:r>
            <a:endParaRPr lang="en-US" dirty="0">
              <a:solidFill>
                <a:schemeClr val="tx1"/>
              </a:solidFill>
            </a:endParaRPr>
          </a:p>
        </p:txBody>
      </p:sp>
      <p:sp>
        <p:nvSpPr>
          <p:cNvPr id="3" name="Content Placeholder 2"/>
          <p:cNvSpPr>
            <a:spLocks noGrp="1"/>
          </p:cNvSpPr>
          <p:nvPr>
            <p:ph idx="1"/>
          </p:nvPr>
        </p:nvSpPr>
        <p:spPr>
          <a:xfrm>
            <a:off x="470264" y="1867932"/>
            <a:ext cx="10959735" cy="4007573"/>
          </a:xfrm>
        </p:spPr>
        <p:txBody>
          <a:bodyPr>
            <a:normAutofit fontScale="85000" lnSpcReduction="20000"/>
          </a:bodyPr>
          <a:lstStyle/>
          <a:p>
            <a:pPr marL="569913" indent="0">
              <a:buNone/>
            </a:pPr>
            <a:r>
              <a:rPr lang="en-US" sz="2900" dirty="0">
                <a:solidFill>
                  <a:schemeClr val="tx1"/>
                </a:solidFill>
              </a:rPr>
              <a:t>“</a:t>
            </a:r>
            <a:r>
              <a:rPr lang="en-US" sz="2900" b="1" i="1" dirty="0">
                <a:solidFill>
                  <a:srgbClr val="66FFFF"/>
                </a:solidFill>
              </a:rPr>
              <a:t>Treatment, Payment, Health Care Operations</a:t>
            </a:r>
            <a:r>
              <a:rPr lang="en-US" sz="2900" b="1" i="1" dirty="0">
                <a:solidFill>
                  <a:schemeClr val="accent2">
                    <a:lumMod val="60000"/>
                    <a:lumOff val="40000"/>
                  </a:schemeClr>
                </a:solidFill>
              </a:rPr>
              <a:t>.</a:t>
            </a:r>
            <a:r>
              <a:rPr lang="en-US" sz="2900" i="1" dirty="0">
                <a:solidFill>
                  <a:schemeClr val="tx1"/>
                </a:solidFill>
              </a:rPr>
              <a:t> </a:t>
            </a:r>
            <a:r>
              <a:rPr lang="en-US" sz="2900" dirty="0">
                <a:solidFill>
                  <a:schemeClr val="tx1"/>
                </a:solidFill>
              </a:rPr>
              <a:t>A covered entity also </a:t>
            </a:r>
            <a:r>
              <a:rPr lang="en-US" sz="2900" b="1" u="sng" dirty="0">
                <a:solidFill>
                  <a:schemeClr val="tx1"/>
                </a:solidFill>
              </a:rPr>
              <a:t>may</a:t>
            </a:r>
            <a:r>
              <a:rPr lang="en-US" sz="2900" dirty="0">
                <a:solidFill>
                  <a:schemeClr val="tx1"/>
                </a:solidFill>
              </a:rPr>
              <a:t> disclose protected health information for the treatment activities of any health care provider…or the health care operations of another covered entity… if both covered entities have or had a relationship with the individual and the protected health information pertains to the relationship.”</a:t>
            </a:r>
          </a:p>
          <a:p>
            <a:endParaRPr lang="en-US" i="1" dirty="0" smtClean="0">
              <a:solidFill>
                <a:schemeClr val="tx1"/>
              </a:solidFill>
            </a:endParaRPr>
          </a:p>
          <a:p>
            <a:endParaRPr lang="en-US" i="1" dirty="0">
              <a:solidFill>
                <a:schemeClr val="tx1"/>
              </a:solidFill>
            </a:endParaRPr>
          </a:p>
          <a:p>
            <a:pPr marL="0" indent="0">
              <a:buNone/>
            </a:pPr>
            <a:r>
              <a:rPr lang="en-US" sz="4200" dirty="0">
                <a:solidFill>
                  <a:schemeClr val="tx1"/>
                </a:solidFill>
              </a:rPr>
              <a:t>What is “Treatment, Payment, Health Care Operations</a:t>
            </a:r>
            <a:r>
              <a:rPr lang="en-US" sz="4200" dirty="0" smtClean="0">
                <a:solidFill>
                  <a:schemeClr val="tx1"/>
                </a:solidFill>
              </a:rPr>
              <a:t>?”</a:t>
            </a:r>
          </a:p>
          <a:p>
            <a:pPr marL="912813" indent="-223838"/>
            <a:r>
              <a:rPr lang="en-US" i="1" dirty="0" smtClean="0">
                <a:solidFill>
                  <a:schemeClr val="tx1"/>
                </a:solidFill>
              </a:rPr>
              <a:t>“</a:t>
            </a:r>
            <a:r>
              <a:rPr lang="en-US" sz="2900" i="1" dirty="0">
                <a:solidFill>
                  <a:schemeClr val="tx1"/>
                </a:solidFill>
              </a:rPr>
              <a:t>Treatment is the </a:t>
            </a:r>
            <a:r>
              <a:rPr lang="en-US" sz="2900" b="1" i="1" dirty="0">
                <a:solidFill>
                  <a:srgbClr val="66FFFF"/>
                </a:solidFill>
              </a:rPr>
              <a:t>provision, coordination, or management </a:t>
            </a:r>
            <a:r>
              <a:rPr lang="en-US" sz="2900" dirty="0" smtClean="0">
                <a:solidFill>
                  <a:schemeClr val="tx1"/>
                </a:solidFill>
              </a:rPr>
              <a:t>of health care and related services for an individual by one or more health care providers, including consultation between providers regarding a patient and referral of a patient by one provider to another.</a:t>
            </a:r>
            <a:r>
              <a:rPr lang="en-US" sz="2900" baseline="30000" dirty="0" smtClean="0">
                <a:solidFill>
                  <a:schemeClr val="tx1"/>
                </a:solidFill>
              </a:rPr>
              <a:t>”</a:t>
            </a:r>
            <a:endParaRPr lang="en-US" sz="2900" dirty="0">
              <a:solidFill>
                <a:schemeClr val="tx1"/>
              </a:solidFill>
            </a:endParaRPr>
          </a:p>
          <a:p>
            <a:pPr marL="0" indent="0">
              <a:buNone/>
            </a:pPr>
            <a:endParaRPr lang="en-US" dirty="0">
              <a:solidFill>
                <a:schemeClr val="tx1"/>
              </a:solidFill>
            </a:endParaRPr>
          </a:p>
          <a:p>
            <a:pPr marL="0" indent="0">
              <a:buNone/>
            </a:pPr>
            <a:endParaRPr lang="en-US" baseline="30000" dirty="0">
              <a:solidFill>
                <a:schemeClr val="tx1"/>
              </a:solidFill>
            </a:endParaRPr>
          </a:p>
          <a:p>
            <a:pPr marL="0" indent="0">
              <a:buNone/>
            </a:pPr>
            <a:endParaRPr lang="en-US" dirty="0">
              <a:solidFill>
                <a:schemeClr val="tx1"/>
              </a:solidFill>
            </a:endParaRPr>
          </a:p>
        </p:txBody>
      </p:sp>
      <p:sp>
        <p:nvSpPr>
          <p:cNvPr id="4" name="TextBox 3"/>
          <p:cNvSpPr txBox="1"/>
          <p:nvPr/>
        </p:nvSpPr>
        <p:spPr>
          <a:xfrm>
            <a:off x="0" y="6457890"/>
            <a:ext cx="12191999" cy="400110"/>
          </a:xfrm>
          <a:prstGeom prst="rect">
            <a:avLst/>
          </a:prstGeom>
          <a:noFill/>
        </p:spPr>
        <p:txBody>
          <a:bodyPr wrap="square" rtlCol="0">
            <a:spAutoFit/>
          </a:bodyPr>
          <a:lstStyle/>
          <a:p>
            <a:r>
              <a:rPr lang="en-US" sz="1000" dirty="0"/>
              <a:t>US Department of Health and Human Services. Office of Civil Rights. Privacy Brief. Summary of the HIPAA Privacy Rule. May, 2003. Accessible from</a:t>
            </a:r>
            <a:r>
              <a:rPr lang="en-US" sz="1000" dirty="0" smtClean="0"/>
              <a:t>: [</a:t>
            </a:r>
            <a:r>
              <a:rPr lang="en-US" sz="1000" dirty="0"/>
              <a:t>http://www.hhs.gov/ocr/privacy/hipaa/understanding/summary/privacysummary.pdf]</a:t>
            </a:r>
          </a:p>
        </p:txBody>
      </p:sp>
      <p:pic>
        <p:nvPicPr>
          <p:cNvPr id="5" name="Picture 4"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3308955998"/>
      </p:ext>
    </p:extLst>
  </p:cSld>
  <p:clrMapOvr>
    <a:masterClrMapping/>
  </p:clrMapOvr>
  <p:transition spd="slow" advTm="3232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0"/>
            <a:ext cx="10772775" cy="1658198"/>
          </a:xfrm>
        </p:spPr>
        <p:txBody>
          <a:bodyPr/>
          <a:lstStyle/>
          <a:p>
            <a:r>
              <a:rPr lang="en-US" dirty="0" smtClean="0"/>
              <a:t>CONCERN: MEDICARE</a:t>
            </a:r>
            <a:endParaRPr lang="en-US" dirty="0"/>
          </a:p>
        </p:txBody>
      </p:sp>
      <p:pic>
        <p:nvPicPr>
          <p:cNvPr id="4100" name="Picture 4" descr="Image result for medicare A B C D"/>
          <p:cNvPicPr>
            <a:picLocks noGrp="1" noChangeAspect="1" noChangeArrowheads="1"/>
          </p:cNvPicPr>
          <p:nvPr>
            <p:ph idx="1"/>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657224" y="2002088"/>
            <a:ext cx="4906997" cy="4453677"/>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Image result for doctors office"/>
          <p:cNvPicPr>
            <a:picLocks noChangeAspect="1" noChangeArrowheads="1"/>
          </p:cNvPicPr>
          <p:nvPr/>
        </p:nvPicPr>
        <p:blipFill>
          <a:blip r:embed="rId4" cstate="print"/>
          <a:srcRect t="14199"/>
          <a:stretch>
            <a:fillRect/>
          </a:stretch>
        </p:blipFill>
        <p:spPr bwMode="auto">
          <a:xfrm>
            <a:off x="7247601" y="1438689"/>
            <a:ext cx="3207614" cy="2129205"/>
          </a:xfrm>
          <a:prstGeom prst="rect">
            <a:avLst/>
          </a:prstGeom>
          <a:noFill/>
        </p:spPr>
      </p:pic>
      <p:sp>
        <p:nvSpPr>
          <p:cNvPr id="6148" name="AutoShape 4" descr="Image result for Prescription dru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50" name="AutoShape 6" descr="Image result for Prescription dru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52" name="Picture 8" descr="Image result for Prescription drugs"/>
          <p:cNvPicPr>
            <a:picLocks noChangeAspect="1" noChangeArrowheads="1"/>
          </p:cNvPicPr>
          <p:nvPr/>
        </p:nvPicPr>
        <p:blipFill>
          <a:blip r:embed="rId5" cstate="print"/>
          <a:srcRect/>
          <a:stretch>
            <a:fillRect/>
          </a:stretch>
        </p:blipFill>
        <p:spPr bwMode="auto">
          <a:xfrm>
            <a:off x="7194429" y="4033465"/>
            <a:ext cx="3450567" cy="2306951"/>
          </a:xfrm>
          <a:prstGeom prst="rect">
            <a:avLst/>
          </a:prstGeom>
          <a:noFill/>
        </p:spPr>
      </p:pic>
      <p:cxnSp>
        <p:nvCxnSpPr>
          <p:cNvPr id="9" name="Straight Arrow Connector 8"/>
          <p:cNvCxnSpPr/>
          <p:nvPr/>
        </p:nvCxnSpPr>
        <p:spPr>
          <a:xfrm flipH="1">
            <a:off x="4746171" y="2641600"/>
            <a:ext cx="2322286" cy="508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13560" y="5390147"/>
            <a:ext cx="2512882" cy="31816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1" name="Picture 10" descr="http://images.clipartpanda.com/acorn-clipart-xTgoEAqTA.png"/>
          <p:cNvPicPr/>
          <p:nvPr/>
        </p:nvPicPr>
        <p:blipFill>
          <a:blip r:embed="rId6"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1118474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40" y="168793"/>
            <a:ext cx="11089735" cy="1658198"/>
          </a:xfrm>
        </p:spPr>
        <p:txBody>
          <a:bodyPr>
            <a:normAutofit/>
          </a:bodyPr>
          <a:lstStyle/>
          <a:p>
            <a:r>
              <a:rPr lang="en-US" sz="4400" dirty="0" smtClean="0">
                <a:solidFill>
                  <a:schemeClr val="tx1"/>
                </a:solidFill>
              </a:rPr>
              <a:t>CONCERN:  “PROVIDER STATUS”</a:t>
            </a:r>
            <a:endParaRPr lang="en-US" sz="4400" dirty="0">
              <a:solidFill>
                <a:schemeClr val="tx1"/>
              </a:solidFill>
            </a:endParaRPr>
          </a:p>
        </p:txBody>
      </p:sp>
      <p:sp>
        <p:nvSpPr>
          <p:cNvPr id="3" name="Content Placeholder 2"/>
          <p:cNvSpPr>
            <a:spLocks noGrp="1"/>
          </p:cNvSpPr>
          <p:nvPr>
            <p:ph idx="1"/>
          </p:nvPr>
        </p:nvSpPr>
        <p:spPr>
          <a:xfrm>
            <a:off x="521240" y="2209801"/>
            <a:ext cx="11225719" cy="4572000"/>
          </a:xfrm>
        </p:spPr>
        <p:txBody>
          <a:bodyPr>
            <a:normAutofit/>
          </a:bodyPr>
          <a:lstStyle/>
          <a:p>
            <a:endParaRPr lang="en-US" i="1" dirty="0" smtClean="0">
              <a:solidFill>
                <a:schemeClr val="tx1"/>
              </a:solidFill>
            </a:endParaRPr>
          </a:p>
          <a:p>
            <a:r>
              <a:rPr lang="en-US" dirty="0" smtClean="0">
                <a:solidFill>
                  <a:schemeClr val="tx1"/>
                </a:solidFill>
              </a:rPr>
              <a:t>The </a:t>
            </a:r>
            <a:r>
              <a:rPr lang="en-US" b="1" dirty="0" smtClean="0">
                <a:solidFill>
                  <a:srgbClr val="66FFFF"/>
                </a:solidFill>
              </a:rPr>
              <a:t>Social Security Act:</a:t>
            </a:r>
          </a:p>
          <a:p>
            <a:r>
              <a:rPr lang="en-US" i="1" dirty="0" smtClean="0">
                <a:solidFill>
                  <a:schemeClr val="tx1"/>
                </a:solidFill>
              </a:rPr>
              <a:t>Health </a:t>
            </a:r>
            <a:r>
              <a:rPr lang="en-US" i="1" dirty="0">
                <a:solidFill>
                  <a:schemeClr val="tx1"/>
                </a:solidFill>
              </a:rPr>
              <a:t>care providers </a:t>
            </a:r>
            <a:r>
              <a:rPr lang="en-US" i="1" dirty="0" smtClean="0">
                <a:solidFill>
                  <a:schemeClr val="tx1"/>
                </a:solidFill>
              </a:rPr>
              <a:t>include </a:t>
            </a:r>
            <a:r>
              <a:rPr lang="en-US" i="1" dirty="0">
                <a:solidFill>
                  <a:schemeClr val="tx1"/>
                </a:solidFill>
              </a:rPr>
              <a:t>all “providers of services” (e.g., institutional providers such as hospitals) and </a:t>
            </a:r>
            <a:r>
              <a:rPr lang="en-US" i="1" dirty="0" smtClean="0">
                <a:solidFill>
                  <a:schemeClr val="tx1"/>
                </a:solidFill>
              </a:rPr>
              <a:t>“</a:t>
            </a:r>
            <a:r>
              <a:rPr lang="en-US" i="1" dirty="0">
                <a:solidFill>
                  <a:schemeClr val="tx1"/>
                </a:solidFill>
              </a:rPr>
              <a:t>providers of medical or health services” (e.g., non-institutional providers such as </a:t>
            </a:r>
            <a:r>
              <a:rPr lang="en-US" i="1" dirty="0" smtClean="0">
                <a:solidFill>
                  <a:schemeClr val="tx1"/>
                </a:solidFill>
              </a:rPr>
              <a:t>physicians</a:t>
            </a:r>
            <a:r>
              <a:rPr lang="en-US" i="1" dirty="0">
                <a:solidFill>
                  <a:schemeClr val="tx1"/>
                </a:solidFill>
              </a:rPr>
              <a:t>, dentists and </a:t>
            </a:r>
            <a:r>
              <a:rPr lang="en-US" b="1" i="1" u="sng" dirty="0">
                <a:solidFill>
                  <a:schemeClr val="tx1"/>
                </a:solidFill>
              </a:rPr>
              <a:t>other practitioners) </a:t>
            </a:r>
            <a:r>
              <a:rPr lang="en-US" i="1" dirty="0">
                <a:solidFill>
                  <a:schemeClr val="tx1"/>
                </a:solidFill>
              </a:rPr>
              <a:t>as defined by Medicare, and any other </a:t>
            </a:r>
            <a:r>
              <a:rPr lang="en-US" i="1" dirty="0" smtClean="0">
                <a:solidFill>
                  <a:schemeClr val="tx1"/>
                </a:solidFill>
              </a:rPr>
              <a:t>person </a:t>
            </a:r>
            <a:r>
              <a:rPr lang="en-US" i="1" dirty="0">
                <a:solidFill>
                  <a:schemeClr val="tx1"/>
                </a:solidFill>
              </a:rPr>
              <a:t>or organization that furnishes, bills, </a:t>
            </a:r>
            <a:r>
              <a:rPr lang="en-US" i="1" dirty="0" smtClean="0">
                <a:solidFill>
                  <a:schemeClr val="tx1"/>
                </a:solidFill>
              </a:rPr>
              <a:t>or </a:t>
            </a:r>
            <a:r>
              <a:rPr lang="en-US" i="1" dirty="0">
                <a:solidFill>
                  <a:schemeClr val="tx1"/>
                </a:solidFill>
              </a:rPr>
              <a:t>is paid for health care</a:t>
            </a:r>
            <a:r>
              <a:rPr lang="en-US" i="1" dirty="0" smtClean="0">
                <a:solidFill>
                  <a:schemeClr val="tx1"/>
                </a:solidFill>
              </a:rPr>
              <a:t>.</a:t>
            </a:r>
          </a:p>
          <a:p>
            <a:endParaRPr lang="en-US" dirty="0" smtClean="0">
              <a:solidFill>
                <a:schemeClr val="tx1"/>
              </a:solidFill>
            </a:endParaRPr>
          </a:p>
        </p:txBody>
      </p:sp>
      <p:sp>
        <p:nvSpPr>
          <p:cNvPr id="4" name="TextBox 3"/>
          <p:cNvSpPr txBox="1"/>
          <p:nvPr/>
        </p:nvSpPr>
        <p:spPr>
          <a:xfrm>
            <a:off x="0" y="6457890"/>
            <a:ext cx="10363200" cy="400110"/>
          </a:xfrm>
          <a:prstGeom prst="rect">
            <a:avLst/>
          </a:prstGeom>
          <a:noFill/>
        </p:spPr>
        <p:txBody>
          <a:bodyPr wrap="square" rtlCol="0">
            <a:spAutoFit/>
          </a:bodyPr>
          <a:lstStyle/>
          <a:p>
            <a:r>
              <a:rPr lang="en-US" sz="1000" dirty="0"/>
              <a:t>US Department of Health and Human Services. Office of Civil Rights. Privacy Brief. Summary of the HIPAA Privacy Rule. May, 2003. Accessible from: [http://www.hhs.gov/ocr/privacy/hipaa/understanding/summary/privacysummary.pdf]</a:t>
            </a:r>
          </a:p>
        </p:txBody>
      </p:sp>
      <p:pic>
        <p:nvPicPr>
          <p:cNvPr id="5" name="Picture 4"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1735083970"/>
      </p:ext>
    </p:extLst>
  </p:cSld>
  <p:clrMapOvr>
    <a:masterClrMapping/>
  </p:clrMapOvr>
  <p:transition spd="slow" advTm="7031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03" y="499533"/>
            <a:ext cx="11534776" cy="1658198"/>
          </a:xfrm>
        </p:spPr>
        <p:txBody>
          <a:bodyPr>
            <a:normAutofit/>
          </a:bodyPr>
          <a:lstStyle/>
          <a:p>
            <a:r>
              <a:rPr lang="en-US" sz="4400" dirty="0" smtClean="0">
                <a:solidFill>
                  <a:schemeClr val="tx1"/>
                </a:solidFill>
              </a:rPr>
              <a:t>CONCERN: HEALTH INFORMATION EXCHANGE (HIE)</a:t>
            </a:r>
            <a:endParaRPr lang="en-US" sz="4400" dirty="0">
              <a:solidFill>
                <a:schemeClr val="tx1"/>
              </a:solidFill>
            </a:endParaRPr>
          </a:p>
        </p:txBody>
      </p:sp>
      <p:sp>
        <p:nvSpPr>
          <p:cNvPr id="3" name="Content Placeholder 2"/>
          <p:cNvSpPr>
            <a:spLocks noGrp="1"/>
          </p:cNvSpPr>
          <p:nvPr>
            <p:ph idx="1"/>
          </p:nvPr>
        </p:nvSpPr>
        <p:spPr>
          <a:xfrm>
            <a:off x="400925" y="2286000"/>
            <a:ext cx="11225719" cy="4572000"/>
          </a:xfrm>
        </p:spPr>
        <p:txBody>
          <a:bodyPr>
            <a:normAutofit/>
          </a:bodyPr>
          <a:lstStyle/>
          <a:p>
            <a:pPr>
              <a:buNone/>
            </a:pPr>
            <a:r>
              <a:rPr lang="en-US" sz="3200" dirty="0" smtClean="0">
                <a:solidFill>
                  <a:srgbClr val="66FFFF"/>
                </a:solidFill>
              </a:rPr>
              <a:t>EHR Incentive Program- </a:t>
            </a:r>
            <a:r>
              <a:rPr lang="en-US" sz="3200" dirty="0" smtClean="0">
                <a:solidFill>
                  <a:schemeClr val="tx1"/>
                </a:solidFill>
              </a:rPr>
              <a:t>Carrot and Stick to integrate  Electronic Health Records (EHR)</a:t>
            </a:r>
          </a:p>
          <a:p>
            <a:pPr>
              <a:buNone/>
            </a:pPr>
            <a:endParaRPr lang="en-US" sz="3200" dirty="0" smtClean="0">
              <a:solidFill>
                <a:schemeClr val="tx1"/>
              </a:solidFill>
            </a:endParaRPr>
          </a:p>
          <a:p>
            <a:pPr>
              <a:buNone/>
            </a:pPr>
            <a:r>
              <a:rPr lang="en-US" sz="3200" i="1" dirty="0" smtClean="0">
                <a:solidFill>
                  <a:schemeClr val="tx1"/>
                </a:solidFill>
              </a:rPr>
              <a:t>The eligible professional who transitions their patient to another setting of care or provider of care or refers their patient to another provider of care should provide </a:t>
            </a:r>
            <a:r>
              <a:rPr lang="en-US" sz="3200" b="1" i="1" dirty="0" smtClean="0">
                <a:solidFill>
                  <a:srgbClr val="66FFFF"/>
                </a:solidFill>
              </a:rPr>
              <a:t>summary care record </a:t>
            </a:r>
            <a:r>
              <a:rPr lang="en-US" sz="3200" i="1" dirty="0" smtClean="0">
                <a:solidFill>
                  <a:schemeClr val="tx1"/>
                </a:solidFill>
              </a:rPr>
              <a:t>for each transition of care or referral.</a:t>
            </a:r>
          </a:p>
        </p:txBody>
      </p:sp>
      <p:sp>
        <p:nvSpPr>
          <p:cNvPr id="4" name="TextBox 3"/>
          <p:cNvSpPr txBox="1"/>
          <p:nvPr/>
        </p:nvSpPr>
        <p:spPr>
          <a:xfrm>
            <a:off x="0" y="6457400"/>
            <a:ext cx="10153403" cy="400600"/>
          </a:xfrm>
          <a:prstGeom prst="rect">
            <a:avLst/>
          </a:prstGeom>
          <a:noFill/>
        </p:spPr>
        <p:txBody>
          <a:bodyPr wrap="square" rtlCol="0">
            <a:spAutoFit/>
          </a:bodyPr>
          <a:lstStyle/>
          <a:p>
            <a:r>
              <a:rPr lang="en-US" sz="1000" dirty="0" smtClean="0"/>
              <a:t>Eligible Professional Meaningful Use Menu Set Measures Measure 7 of 9. https://www.cms.gov/Regulations-and-Guidance/Legislation/EHRIncentivePrograms/downloads/8_Transition_of_Care_Summary.pdf</a:t>
            </a:r>
            <a:endParaRPr lang="en-US" sz="1000" dirty="0"/>
          </a:p>
        </p:txBody>
      </p:sp>
      <p:pic>
        <p:nvPicPr>
          <p:cNvPr id="5" name="Picture 4"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3131730391"/>
      </p:ext>
    </p:extLst>
  </p:cSld>
  <p:clrMapOvr>
    <a:masterClrMapping/>
  </p:clrMapOvr>
  <p:transition spd="slow" advTm="7031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284" y="1951037"/>
            <a:ext cx="11277600" cy="3366921"/>
          </a:xfrm>
        </p:spPr>
        <p:txBody>
          <a:bodyPr>
            <a:normAutofit/>
          </a:bodyPr>
          <a:lstStyle/>
          <a:p>
            <a:pPr>
              <a:buNone/>
            </a:pPr>
            <a:r>
              <a:rPr lang="en-US" b="1" dirty="0" smtClean="0">
                <a:solidFill>
                  <a:srgbClr val="66FFFF"/>
                </a:solidFill>
              </a:rPr>
              <a:t>Chronic Care Management (CCM) 99490</a:t>
            </a:r>
          </a:p>
          <a:p>
            <a:pPr lvl="1"/>
            <a:r>
              <a:rPr lang="en-US" dirty="0" smtClean="0">
                <a:solidFill>
                  <a:schemeClr val="tx1"/>
                </a:solidFill>
              </a:rPr>
              <a:t>For </a:t>
            </a:r>
            <a:r>
              <a:rPr lang="en-US" dirty="0" smtClean="0">
                <a:solidFill>
                  <a:schemeClr val="tx1"/>
                </a:solidFill>
              </a:rPr>
              <a:t>patients with </a:t>
            </a:r>
            <a:r>
              <a:rPr lang="en-US" dirty="0" smtClean="0">
                <a:solidFill>
                  <a:schemeClr val="tx1"/>
                </a:solidFill>
              </a:rPr>
              <a:t>chronic disease at risk of death/exacerbation</a:t>
            </a:r>
          </a:p>
          <a:p>
            <a:pPr lvl="1"/>
            <a:r>
              <a:rPr lang="en-US" dirty="0" smtClean="0">
                <a:solidFill>
                  <a:schemeClr val="tx1"/>
                </a:solidFill>
              </a:rPr>
              <a:t>Minimum 20 </a:t>
            </a:r>
            <a:r>
              <a:rPr lang="en-US" dirty="0" smtClean="0">
                <a:solidFill>
                  <a:schemeClr val="tx1"/>
                </a:solidFill>
              </a:rPr>
              <a:t>minutes/month</a:t>
            </a:r>
            <a:endParaRPr lang="en-US" dirty="0" smtClean="0">
              <a:solidFill>
                <a:schemeClr val="tx1"/>
              </a:solidFill>
            </a:endParaRPr>
          </a:p>
          <a:p>
            <a:endParaRPr lang="en-US" dirty="0">
              <a:solidFill>
                <a:schemeClr val="tx1"/>
              </a:solidFill>
            </a:endParaRPr>
          </a:p>
          <a:p>
            <a:pPr marL="285750" lvl="1">
              <a:buNone/>
            </a:pPr>
            <a:r>
              <a:rPr lang="en-US" b="1" dirty="0" smtClean="0">
                <a:solidFill>
                  <a:srgbClr val="66FFFF"/>
                </a:solidFill>
              </a:rPr>
              <a:t>Transitional </a:t>
            </a:r>
            <a:r>
              <a:rPr lang="en-US" b="1" dirty="0">
                <a:solidFill>
                  <a:srgbClr val="66FFFF"/>
                </a:solidFill>
              </a:rPr>
              <a:t>Care Management </a:t>
            </a:r>
            <a:r>
              <a:rPr lang="en-US" b="1" dirty="0" smtClean="0">
                <a:solidFill>
                  <a:srgbClr val="66FFFF"/>
                </a:solidFill>
              </a:rPr>
              <a:t>Services </a:t>
            </a:r>
            <a:r>
              <a:rPr lang="en-US" b="1" dirty="0">
                <a:solidFill>
                  <a:srgbClr val="66FFFF"/>
                </a:solidFill>
              </a:rPr>
              <a:t>(TCM</a:t>
            </a:r>
            <a:r>
              <a:rPr lang="en-US" b="1" dirty="0" smtClean="0">
                <a:solidFill>
                  <a:srgbClr val="66FFFF"/>
                </a:solidFill>
              </a:rPr>
              <a:t>)</a:t>
            </a:r>
            <a:r>
              <a:rPr lang="en-US" b="1" dirty="0">
                <a:solidFill>
                  <a:srgbClr val="66FFFF"/>
                </a:solidFill>
              </a:rPr>
              <a:t> 99495 and 99496</a:t>
            </a:r>
          </a:p>
          <a:p>
            <a:pPr lvl="1"/>
            <a:r>
              <a:rPr lang="en-US" dirty="0" smtClean="0">
                <a:solidFill>
                  <a:schemeClr val="tx1"/>
                </a:solidFill>
              </a:rPr>
              <a:t>Must have contact within 2 days of discharge</a:t>
            </a:r>
          </a:p>
          <a:p>
            <a:pPr lvl="1"/>
            <a:r>
              <a:rPr lang="en-US" dirty="0" smtClean="0">
                <a:solidFill>
                  <a:schemeClr val="tx1"/>
                </a:solidFill>
              </a:rPr>
              <a:t>Must coordinate with other healthcare professionals, assess adherence and medication management</a:t>
            </a:r>
          </a:p>
        </p:txBody>
      </p:sp>
      <p:sp>
        <p:nvSpPr>
          <p:cNvPr id="5" name="TextBox 4"/>
          <p:cNvSpPr txBox="1"/>
          <p:nvPr/>
        </p:nvSpPr>
        <p:spPr>
          <a:xfrm>
            <a:off x="0" y="6457890"/>
            <a:ext cx="10692063" cy="400110"/>
          </a:xfrm>
          <a:prstGeom prst="rect">
            <a:avLst/>
          </a:prstGeom>
          <a:noFill/>
        </p:spPr>
        <p:txBody>
          <a:bodyPr wrap="square" rtlCol="0">
            <a:spAutoFit/>
          </a:bodyPr>
          <a:lstStyle/>
          <a:p>
            <a:r>
              <a:rPr lang="en-US" sz="1000" dirty="0" smtClean="0"/>
              <a:t>US Department of Health and Human Services. Centers for Medicare and Medicaid Services. Medicare Learning Network. Transitional care management services. June, 2013 Accessible from: </a:t>
            </a:r>
            <a:r>
              <a:rPr lang="en-US" sz="1000" dirty="0"/>
              <a:t>http://</a:t>
            </a:r>
            <a:r>
              <a:rPr lang="en-US" sz="1000" dirty="0" smtClean="0"/>
              <a:t>www.cms.gov/Outreach-and-Education/Medicare-Learning-Network-MLN/MLNProducts/Downloads/Transitional-Care-Management-Services-Fact-Sheet-ICN908628.pdf]</a:t>
            </a:r>
            <a:endParaRPr lang="en-US" sz="1000" dirty="0"/>
          </a:p>
        </p:txBody>
      </p:sp>
      <p:sp>
        <p:nvSpPr>
          <p:cNvPr id="8" name="Title 1"/>
          <p:cNvSpPr txBox="1">
            <a:spLocks/>
          </p:cNvSpPr>
          <p:nvPr/>
        </p:nvSpPr>
        <p:spPr>
          <a:xfrm>
            <a:off x="264693" y="24063"/>
            <a:ext cx="11647071" cy="165819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120" normalizeH="0" baseline="0" noProof="0" dirty="0" smtClean="0">
                <a:ln>
                  <a:noFill/>
                </a:ln>
                <a:solidFill>
                  <a:schemeClr val="tx1"/>
                </a:solidFill>
                <a:effectLst/>
                <a:uLnTx/>
                <a:uFillTx/>
                <a:latin typeface="+mj-lt"/>
                <a:ea typeface="+mj-ea"/>
                <a:cs typeface="+mj-cs"/>
              </a:rPr>
              <a:t>CONCERN: TEAM-BASED CARE AND “INCIDENT</a:t>
            </a:r>
            <a:r>
              <a:rPr lang="en-US" sz="4000" spc="-120" dirty="0" smtClean="0">
                <a:latin typeface="+mj-lt"/>
                <a:ea typeface="+mj-ea"/>
                <a:cs typeface="+mj-cs"/>
              </a:rPr>
              <a:t>-TO-BILLING”</a:t>
            </a:r>
            <a:endParaRPr kumimoji="0" lang="en-US" sz="4000" b="0" i="0" u="none" strike="noStrike" kern="1200" cap="none" spc="-120" normalizeH="0" baseline="0" noProof="0" dirty="0">
              <a:ln>
                <a:noFill/>
              </a:ln>
              <a:solidFill>
                <a:schemeClr val="tx1"/>
              </a:solidFill>
              <a:effectLst/>
              <a:uLnTx/>
              <a:uFillTx/>
              <a:latin typeface="+mj-lt"/>
              <a:ea typeface="+mj-ea"/>
              <a:cs typeface="+mj-cs"/>
            </a:endParaRPr>
          </a:p>
        </p:txBody>
      </p:sp>
      <p:pic>
        <p:nvPicPr>
          <p:cNvPr id="6" name="Picture 5"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2213653117"/>
      </p:ext>
    </p:extLst>
  </p:cSld>
  <p:clrMapOvr>
    <a:masterClrMapping/>
  </p:clrMapOvr>
  <p:transition spd="slow" advTm="1734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srcRect l="4171" r="6952"/>
          <a:stretch/>
        </p:blipFill>
        <p:spPr>
          <a:xfrm>
            <a:off x="706996" y="528420"/>
            <a:ext cx="5882808" cy="2895850"/>
          </a:xfrm>
          <a:prstGeom prst="rect">
            <a:avLst/>
          </a:prstGeom>
        </p:spPr>
      </p:pic>
      <p:pic>
        <p:nvPicPr>
          <p:cNvPr id="18434" name="Picture 2" descr="Image result for pharmacy pick up"/>
          <p:cNvPicPr>
            <a:picLocks noChangeAspect="1" noChangeArrowheads="1"/>
          </p:cNvPicPr>
          <p:nvPr/>
        </p:nvPicPr>
        <p:blipFill>
          <a:blip r:embed="rId4" cstate="print"/>
          <a:srcRect/>
          <a:stretch>
            <a:fillRect/>
          </a:stretch>
        </p:blipFill>
        <p:spPr bwMode="auto">
          <a:xfrm>
            <a:off x="5634176" y="2538722"/>
            <a:ext cx="5245691" cy="3934268"/>
          </a:xfrm>
          <a:prstGeom prst="rect">
            <a:avLst/>
          </a:prstGeom>
          <a:noFill/>
        </p:spPr>
      </p:pic>
      <p:pic>
        <p:nvPicPr>
          <p:cNvPr id="4" name="Picture 3" descr="http://images.clipartpanda.com/acorn-clipart-xTgoEAqTA.png"/>
          <p:cNvPicPr/>
          <p:nvPr/>
        </p:nvPicPr>
        <p:blipFill>
          <a:blip r:embed="rId5"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72929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49" y="37788"/>
            <a:ext cx="9720072" cy="1499616"/>
          </a:xfrm>
        </p:spPr>
        <p:txBody>
          <a:bodyPr>
            <a:normAutofit/>
          </a:bodyPr>
          <a:lstStyle/>
          <a:p>
            <a:r>
              <a:rPr lang="en-US" sz="4800" dirty="0" smtClean="0"/>
              <a:t>HEALTHCARE TODAY</a:t>
            </a:r>
            <a:endParaRPr lang="en-US" sz="4800" dirty="0"/>
          </a:p>
        </p:txBody>
      </p:sp>
      <p:sp>
        <p:nvSpPr>
          <p:cNvPr id="43" name="Content Placeholder 2"/>
          <p:cNvSpPr txBox="1">
            <a:spLocks/>
          </p:cNvSpPr>
          <p:nvPr/>
        </p:nvSpPr>
        <p:spPr>
          <a:xfrm>
            <a:off x="0" y="6548612"/>
            <a:ext cx="10748723" cy="523138"/>
          </a:xfrm>
          <a:prstGeom prst="rect">
            <a:avLst/>
          </a:prstGeom>
        </p:spPr>
        <p:txBody>
          <a:bodyPr vert="horz">
            <a:noAutofit/>
          </a:bodyPr>
          <a:lstStyle/>
          <a:p>
            <a:r>
              <a:rPr lang="en-US" sz="1000" dirty="0" smtClean="0"/>
              <a:t>BMJ </a:t>
            </a:r>
            <a:r>
              <a:rPr lang="en-US" sz="1000" dirty="0"/>
              <a:t>Publishing Group </a:t>
            </a:r>
            <a:r>
              <a:rPr lang="en-US" sz="1000" dirty="0" smtClean="0"/>
              <a:t>Ltd, </a:t>
            </a:r>
            <a:r>
              <a:rPr lang="en-US" sz="1000" dirty="0"/>
              <a:t>2016</a:t>
            </a:r>
            <a:r>
              <a:rPr lang="en-US" sz="1000" dirty="0" smtClean="0"/>
              <a:t>;</a:t>
            </a:r>
            <a:endParaRPr lang="en-US" sz="1000" dirty="0"/>
          </a:p>
          <a:p>
            <a:pPr marL="274320" lvl="0" indent="-274320">
              <a:buClr>
                <a:schemeClr val="accent3"/>
              </a:buClr>
              <a:buSzPct val="95000"/>
              <a:defRPr/>
            </a:pPr>
            <a:endParaRPr kumimoji="0" lang="en-US" sz="1000" b="0" i="0" u="none" strike="noStrike" kern="1200" cap="none" spc="0" normalizeH="0" baseline="0" noProof="0" dirty="0">
              <a:ln>
                <a:noFill/>
              </a:ln>
              <a:effectLst/>
              <a:uLnTx/>
              <a:uFillTx/>
            </a:endParaRPr>
          </a:p>
        </p:txBody>
      </p:sp>
      <p:grpSp>
        <p:nvGrpSpPr>
          <p:cNvPr id="44" name="Group 43"/>
          <p:cNvGrpSpPr/>
          <p:nvPr/>
        </p:nvGrpSpPr>
        <p:grpSpPr>
          <a:xfrm>
            <a:off x="888693" y="1550430"/>
            <a:ext cx="6580885" cy="2100266"/>
            <a:chOff x="-10211898" y="3811915"/>
            <a:chExt cx="8354266" cy="1161551"/>
          </a:xfrm>
          <a:solidFill>
            <a:schemeClr val="tx1">
              <a:lumMod val="75000"/>
            </a:schemeClr>
          </a:solidFill>
        </p:grpSpPr>
        <p:sp>
          <p:nvSpPr>
            <p:cNvPr id="45" name="Bent Arrow 44"/>
            <p:cNvSpPr/>
            <p:nvPr/>
          </p:nvSpPr>
          <p:spPr>
            <a:xfrm rot="5400000">
              <a:off x="-6615541" y="215558"/>
              <a:ext cx="1161551" cy="8354266"/>
            </a:xfrm>
            <a:prstGeom prst="bentArrow">
              <a:avLst>
                <a:gd name="adj1" fmla="val 44291"/>
                <a:gd name="adj2" fmla="val 31359"/>
                <a:gd name="adj3" fmla="val 27632"/>
                <a:gd name="adj4" fmla="val 3108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Rectangle 45"/>
            <p:cNvSpPr/>
            <p:nvPr/>
          </p:nvSpPr>
          <p:spPr>
            <a:xfrm>
              <a:off x="-9708174" y="3813699"/>
              <a:ext cx="5730246" cy="493625"/>
            </a:xfrm>
            <a:prstGeom prst="rect">
              <a:avLst/>
            </a:prstGeom>
            <a:noFill/>
            <a:ln>
              <a:noFill/>
            </a:ln>
          </p:spPr>
          <p:txBody>
            <a:bodyPr wrap="square">
              <a:spAutoFit/>
            </a:bodyPr>
            <a:lstStyle/>
            <a:p>
              <a:r>
                <a:rPr lang="en-US" sz="2000" b="1" dirty="0" smtClean="0">
                  <a:solidFill>
                    <a:schemeClr val="bg1"/>
                  </a:solidFill>
                </a:rPr>
                <a:t>                                           ARE THE </a:t>
              </a:r>
              <a:r>
                <a:rPr lang="en-US" sz="2800" b="1" dirty="0" smtClean="0">
                  <a:solidFill>
                    <a:schemeClr val="accent4"/>
                  </a:solidFill>
                </a:rPr>
                <a:t>THIRD</a:t>
              </a:r>
            </a:p>
            <a:p>
              <a:r>
                <a:rPr lang="en-US" sz="2000" b="1" dirty="0" smtClean="0"/>
                <a:t> </a:t>
              </a:r>
              <a:r>
                <a:rPr lang="en-US" sz="2000" b="1" dirty="0" smtClean="0">
                  <a:solidFill>
                    <a:schemeClr val="bg1"/>
                  </a:solidFill>
                </a:rPr>
                <a:t>LEADING CAUSE OF </a:t>
              </a:r>
              <a:r>
                <a:rPr lang="en-US" sz="2400" b="1" dirty="0" smtClean="0">
                  <a:solidFill>
                    <a:schemeClr val="accent4"/>
                  </a:solidFill>
                </a:rPr>
                <a:t>DEATH </a:t>
              </a:r>
              <a:r>
                <a:rPr lang="en-US" sz="2400" b="1" dirty="0" smtClean="0">
                  <a:solidFill>
                    <a:schemeClr val="bg1"/>
                  </a:solidFill>
                </a:rPr>
                <a:t>in the US</a:t>
              </a:r>
              <a:endParaRPr lang="en-US" sz="2400" b="1" dirty="0">
                <a:solidFill>
                  <a:schemeClr val="bg1"/>
                </a:solidFill>
              </a:endParaRPr>
            </a:p>
          </p:txBody>
        </p:sp>
      </p:grpSp>
      <p:sp>
        <p:nvSpPr>
          <p:cNvPr id="60" name="TextBox 59"/>
          <p:cNvSpPr txBox="1"/>
          <p:nvPr/>
        </p:nvSpPr>
        <p:spPr>
          <a:xfrm>
            <a:off x="10944193" y="3474097"/>
            <a:ext cx="1202721" cy="1015663"/>
          </a:xfrm>
          <a:prstGeom prst="rect">
            <a:avLst/>
          </a:prstGeom>
          <a:noFill/>
        </p:spPr>
        <p:txBody>
          <a:bodyPr wrap="square" rtlCol="0">
            <a:spAutoFit/>
          </a:bodyPr>
          <a:lstStyle/>
          <a:p>
            <a:pPr algn="ctr"/>
            <a:r>
              <a:rPr lang="en-US" sz="2000" dirty="0" smtClean="0"/>
              <a:t>Motor </a:t>
            </a:r>
          </a:p>
          <a:p>
            <a:pPr algn="ctr"/>
            <a:r>
              <a:rPr lang="en-US" sz="2000" dirty="0" smtClean="0"/>
              <a:t>Vehicles </a:t>
            </a:r>
          </a:p>
          <a:p>
            <a:pPr algn="ctr"/>
            <a:r>
              <a:rPr lang="en-US" sz="2000" dirty="0" smtClean="0"/>
              <a:t> 34k </a:t>
            </a:r>
            <a:endParaRPr lang="en-US" sz="2000" dirty="0"/>
          </a:p>
        </p:txBody>
      </p:sp>
      <p:sp>
        <p:nvSpPr>
          <p:cNvPr id="61" name="TextBox 60"/>
          <p:cNvSpPr txBox="1"/>
          <p:nvPr/>
        </p:nvSpPr>
        <p:spPr>
          <a:xfrm>
            <a:off x="9986137" y="3732590"/>
            <a:ext cx="1234531" cy="707886"/>
          </a:xfrm>
          <a:prstGeom prst="rect">
            <a:avLst/>
          </a:prstGeom>
          <a:noFill/>
        </p:spPr>
        <p:txBody>
          <a:bodyPr wrap="square" rtlCol="0">
            <a:spAutoFit/>
          </a:bodyPr>
          <a:lstStyle/>
          <a:p>
            <a:pPr algn="ctr"/>
            <a:r>
              <a:rPr lang="en-US" sz="2000" dirty="0" smtClean="0"/>
              <a:t>Firearms </a:t>
            </a:r>
          </a:p>
          <a:p>
            <a:pPr algn="ctr"/>
            <a:r>
              <a:rPr lang="en-US" sz="2000" dirty="0" smtClean="0"/>
              <a:t>34k </a:t>
            </a:r>
            <a:endParaRPr lang="en-US" sz="2000" dirty="0"/>
          </a:p>
        </p:txBody>
      </p:sp>
      <p:sp>
        <p:nvSpPr>
          <p:cNvPr id="62" name="TextBox 61"/>
          <p:cNvSpPr txBox="1"/>
          <p:nvPr/>
        </p:nvSpPr>
        <p:spPr>
          <a:xfrm>
            <a:off x="8865936" y="3758642"/>
            <a:ext cx="1338961" cy="707886"/>
          </a:xfrm>
          <a:prstGeom prst="rect">
            <a:avLst/>
          </a:prstGeom>
          <a:noFill/>
        </p:spPr>
        <p:txBody>
          <a:bodyPr wrap="square" rtlCol="0">
            <a:spAutoFit/>
          </a:bodyPr>
          <a:lstStyle/>
          <a:p>
            <a:pPr algn="ctr"/>
            <a:r>
              <a:rPr lang="en-US" sz="2000" dirty="0" smtClean="0"/>
              <a:t>Suicide </a:t>
            </a:r>
          </a:p>
          <a:p>
            <a:pPr algn="ctr"/>
            <a:r>
              <a:rPr lang="en-US" sz="2000" dirty="0" smtClean="0"/>
              <a:t>41 k </a:t>
            </a:r>
            <a:endParaRPr lang="en-US" sz="2000" dirty="0"/>
          </a:p>
        </p:txBody>
      </p:sp>
      <p:sp>
        <p:nvSpPr>
          <p:cNvPr id="3" name="Rectangle 2"/>
          <p:cNvSpPr/>
          <p:nvPr/>
        </p:nvSpPr>
        <p:spPr>
          <a:xfrm>
            <a:off x="1285490" y="1623848"/>
            <a:ext cx="2394117" cy="461665"/>
          </a:xfrm>
          <a:prstGeom prst="rect">
            <a:avLst/>
          </a:prstGeom>
        </p:spPr>
        <p:txBody>
          <a:bodyPr wrap="none">
            <a:spAutoFit/>
          </a:bodyPr>
          <a:lstStyle/>
          <a:p>
            <a:r>
              <a:rPr lang="en-US" sz="2400" b="1" dirty="0">
                <a:solidFill>
                  <a:schemeClr val="bg1"/>
                </a:solidFill>
              </a:rPr>
              <a:t>MEDICAL ERRORS </a:t>
            </a:r>
            <a:endParaRPr lang="en-US" sz="2400" dirty="0"/>
          </a:p>
        </p:txBody>
      </p:sp>
      <p:grpSp>
        <p:nvGrpSpPr>
          <p:cNvPr id="12" name="Group 11"/>
          <p:cNvGrpSpPr/>
          <p:nvPr/>
        </p:nvGrpSpPr>
        <p:grpSpPr>
          <a:xfrm>
            <a:off x="423737" y="3327547"/>
            <a:ext cx="2786105" cy="2746682"/>
            <a:chOff x="12" y="901482"/>
            <a:chExt cx="2593628" cy="2593628"/>
          </a:xfrm>
          <a:scene3d>
            <a:camera prst="orthographicFront"/>
            <a:lightRig rig="chilly" dir="t"/>
          </a:scene3d>
        </p:grpSpPr>
        <p:sp>
          <p:nvSpPr>
            <p:cNvPr id="13" name="Oval 12"/>
            <p:cNvSpPr/>
            <p:nvPr/>
          </p:nvSpPr>
          <p:spPr>
            <a:xfrm>
              <a:off x="12" y="901482"/>
              <a:ext cx="2593628" cy="2593628"/>
            </a:xfrm>
            <a:prstGeom prst="ellipse">
              <a:avLst/>
            </a:prstGeom>
            <a:sp3d prstMaterial="translucentPowder">
              <a:bevelT w="127000" h="25400" prst="softRound"/>
            </a:sp3d>
          </p:spPr>
          <p:style>
            <a:lnRef idx="1">
              <a:schemeClr val="accent1"/>
            </a:lnRef>
            <a:fillRef idx="3">
              <a:schemeClr val="accent1"/>
            </a:fillRef>
            <a:effectRef idx="2">
              <a:schemeClr val="accent1"/>
            </a:effectRef>
            <a:fontRef idx="minor">
              <a:schemeClr val="lt1"/>
            </a:fontRef>
          </p:style>
        </p:sp>
        <p:sp>
          <p:nvSpPr>
            <p:cNvPr id="14" name="Oval 4"/>
            <p:cNvSpPr/>
            <p:nvPr/>
          </p:nvSpPr>
          <p:spPr>
            <a:xfrm>
              <a:off x="379840" y="1281310"/>
              <a:ext cx="1833972" cy="18339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0" kern="1200" dirty="0" smtClean="0"/>
                <a:t>Heart Disease</a:t>
              </a:r>
            </a:p>
            <a:p>
              <a:pPr lvl="0" algn="ctr" defTabSz="1600200">
                <a:lnSpc>
                  <a:spcPct val="90000"/>
                </a:lnSpc>
                <a:spcBef>
                  <a:spcPct val="0"/>
                </a:spcBef>
                <a:spcAft>
                  <a:spcPct val="35000"/>
                </a:spcAft>
              </a:pPr>
              <a:r>
                <a:rPr lang="en-US" sz="3600" b="0" kern="1200" dirty="0" smtClean="0"/>
                <a:t>611 k</a:t>
              </a:r>
            </a:p>
          </p:txBody>
        </p:sp>
      </p:grpSp>
      <p:grpSp>
        <p:nvGrpSpPr>
          <p:cNvPr id="15" name="Group 14"/>
          <p:cNvGrpSpPr/>
          <p:nvPr/>
        </p:nvGrpSpPr>
        <p:grpSpPr>
          <a:xfrm>
            <a:off x="3422021" y="3572777"/>
            <a:ext cx="2327064" cy="2296799"/>
            <a:chOff x="4428298" y="2319877"/>
            <a:chExt cx="2500191" cy="2350546"/>
          </a:xfrm>
          <a:scene3d>
            <a:camera prst="orthographicFront"/>
            <a:lightRig rig="chilly" dir="t"/>
          </a:scene3d>
        </p:grpSpPr>
        <p:sp>
          <p:nvSpPr>
            <p:cNvPr id="16" name="Oval 15"/>
            <p:cNvSpPr/>
            <p:nvPr/>
          </p:nvSpPr>
          <p:spPr>
            <a:xfrm>
              <a:off x="4428298" y="2319877"/>
              <a:ext cx="2500191" cy="2350546"/>
            </a:xfrm>
            <a:prstGeom prst="ellipse">
              <a:avLst/>
            </a:prstGeom>
            <a:sp3d prstMaterial="translucentPowder">
              <a:bevelT w="127000" h="25400" prst="softRound"/>
            </a:sp3d>
          </p:spPr>
          <p:style>
            <a:lnRef idx="1">
              <a:schemeClr val="accent1"/>
            </a:lnRef>
            <a:fillRef idx="3">
              <a:schemeClr val="accent1"/>
            </a:fillRef>
            <a:effectRef idx="2">
              <a:schemeClr val="accent1"/>
            </a:effectRef>
            <a:fontRef idx="minor">
              <a:schemeClr val="lt1"/>
            </a:fontRef>
          </p:style>
        </p:sp>
        <p:sp>
          <p:nvSpPr>
            <p:cNvPr id="17" name="Oval 4"/>
            <p:cNvSpPr/>
            <p:nvPr/>
          </p:nvSpPr>
          <p:spPr>
            <a:xfrm>
              <a:off x="4706430" y="2664106"/>
              <a:ext cx="1767903" cy="16620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0" kern="1200" dirty="0" smtClean="0"/>
                <a:t>Cancer</a:t>
              </a:r>
            </a:p>
            <a:p>
              <a:pPr lvl="0" algn="ctr" defTabSz="1422400">
                <a:lnSpc>
                  <a:spcPct val="90000"/>
                </a:lnSpc>
                <a:spcBef>
                  <a:spcPct val="0"/>
                </a:spcBef>
                <a:spcAft>
                  <a:spcPct val="35000"/>
                </a:spcAft>
              </a:pPr>
              <a:r>
                <a:rPr lang="en-US" sz="3200" b="0" kern="1200" dirty="0" smtClean="0"/>
                <a:t>585 k</a:t>
              </a:r>
              <a:endParaRPr lang="en-US" sz="3200" b="0" kern="1200" dirty="0"/>
            </a:p>
          </p:txBody>
        </p:sp>
      </p:grpSp>
      <p:grpSp>
        <p:nvGrpSpPr>
          <p:cNvPr id="18" name="Group 17"/>
          <p:cNvGrpSpPr/>
          <p:nvPr/>
        </p:nvGrpSpPr>
        <p:grpSpPr>
          <a:xfrm>
            <a:off x="5933884" y="3911520"/>
            <a:ext cx="1777564" cy="1621698"/>
            <a:chOff x="4359217" y="1058335"/>
            <a:chExt cx="2593628" cy="2593628"/>
          </a:xfrm>
          <a:scene3d>
            <a:camera prst="orthographicFront"/>
            <a:lightRig rig="chilly" dir="t"/>
          </a:scene3d>
        </p:grpSpPr>
        <p:sp>
          <p:nvSpPr>
            <p:cNvPr id="19" name="Oval 18"/>
            <p:cNvSpPr/>
            <p:nvPr/>
          </p:nvSpPr>
          <p:spPr>
            <a:xfrm>
              <a:off x="4359217" y="1058335"/>
              <a:ext cx="2593628" cy="2593628"/>
            </a:xfrm>
            <a:prstGeom prst="ellipse">
              <a:avLst/>
            </a:prstGeom>
            <a:solidFill>
              <a:srgbClr val="FF00FF"/>
            </a:solidFill>
            <a:ln>
              <a:solidFill>
                <a:srgbClr val="FF00FF"/>
              </a:solidFill>
            </a:ln>
            <a:sp3d prstMaterial="translucentPowder">
              <a:bevelT w="127000" h="25400" prst="softRound"/>
            </a:sp3d>
          </p:spPr>
          <p:style>
            <a:lnRef idx="1">
              <a:schemeClr val="accent1"/>
            </a:lnRef>
            <a:fillRef idx="3">
              <a:schemeClr val="accent1"/>
            </a:fillRef>
            <a:effectRef idx="2">
              <a:schemeClr val="accent1"/>
            </a:effectRef>
            <a:fontRef idx="minor">
              <a:schemeClr val="lt1"/>
            </a:fontRef>
          </p:style>
        </p:sp>
        <p:sp>
          <p:nvSpPr>
            <p:cNvPr id="20" name="Oval 4"/>
            <p:cNvSpPr/>
            <p:nvPr/>
          </p:nvSpPr>
          <p:spPr>
            <a:xfrm>
              <a:off x="4739045" y="1438163"/>
              <a:ext cx="1833972" cy="18339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2400" b="0" kern="1200" dirty="0" smtClean="0">
                  <a:solidFill>
                    <a:schemeClr val="accent2">
                      <a:lumMod val="40000"/>
                      <a:lumOff val="60000"/>
                    </a:schemeClr>
                  </a:solidFill>
                </a:rPr>
                <a:t>Medical Errors</a:t>
              </a:r>
            </a:p>
            <a:p>
              <a:pPr lvl="0" algn="ctr" defTabSz="1600200">
                <a:lnSpc>
                  <a:spcPct val="90000"/>
                </a:lnSpc>
                <a:spcBef>
                  <a:spcPct val="0"/>
                </a:spcBef>
                <a:spcAft>
                  <a:spcPct val="35000"/>
                </a:spcAft>
              </a:pPr>
              <a:r>
                <a:rPr lang="en-US" sz="2400" b="0" kern="1200" dirty="0" smtClean="0">
                  <a:solidFill>
                    <a:schemeClr val="accent2">
                      <a:lumMod val="40000"/>
                      <a:lumOff val="60000"/>
                    </a:schemeClr>
                  </a:solidFill>
                </a:rPr>
                <a:t>251 k</a:t>
              </a:r>
              <a:endParaRPr lang="en-US" sz="2400" b="0" kern="1200" dirty="0">
                <a:solidFill>
                  <a:schemeClr val="accent2">
                    <a:lumMod val="40000"/>
                    <a:lumOff val="60000"/>
                  </a:schemeClr>
                </a:solidFill>
              </a:endParaRPr>
            </a:p>
          </p:txBody>
        </p:sp>
      </p:grpSp>
      <p:grpSp>
        <p:nvGrpSpPr>
          <p:cNvPr id="21" name="Group 20"/>
          <p:cNvGrpSpPr/>
          <p:nvPr/>
        </p:nvGrpSpPr>
        <p:grpSpPr>
          <a:xfrm>
            <a:off x="7930198" y="4291440"/>
            <a:ext cx="1017681" cy="1017681"/>
            <a:chOff x="5696671" y="3658156"/>
            <a:chExt cx="1017681" cy="1017681"/>
          </a:xfrm>
          <a:scene3d>
            <a:camera prst="orthographicFront"/>
            <a:lightRig rig="chilly" dir="t"/>
          </a:scene3d>
        </p:grpSpPr>
        <p:sp>
          <p:nvSpPr>
            <p:cNvPr id="22" name="Oval 21"/>
            <p:cNvSpPr/>
            <p:nvPr/>
          </p:nvSpPr>
          <p:spPr>
            <a:xfrm>
              <a:off x="5696671" y="3658156"/>
              <a:ext cx="1017681" cy="1017681"/>
            </a:xfrm>
            <a:prstGeom prst="ellipse">
              <a:avLst/>
            </a:prstGeom>
            <a:sp3d prstMaterial="translucentPowder">
              <a:bevelT w="127000" h="25400" prst="softRound"/>
            </a:sp3d>
          </p:spPr>
          <p:style>
            <a:lnRef idx="1">
              <a:schemeClr val="accent1"/>
            </a:lnRef>
            <a:fillRef idx="3">
              <a:schemeClr val="accent1"/>
            </a:fillRef>
            <a:effectRef idx="2">
              <a:schemeClr val="accent1"/>
            </a:effectRef>
            <a:fontRef idx="minor">
              <a:schemeClr val="lt1"/>
            </a:fontRef>
          </p:style>
        </p:sp>
        <p:sp>
          <p:nvSpPr>
            <p:cNvPr id="23" name="Oval 4"/>
            <p:cNvSpPr/>
            <p:nvPr/>
          </p:nvSpPr>
          <p:spPr>
            <a:xfrm>
              <a:off x="5845707" y="3807192"/>
              <a:ext cx="719609" cy="7196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COPD</a:t>
              </a:r>
            </a:p>
            <a:p>
              <a:pPr lvl="0" algn="ctr" defTabSz="800100">
                <a:lnSpc>
                  <a:spcPct val="90000"/>
                </a:lnSpc>
                <a:spcBef>
                  <a:spcPct val="0"/>
                </a:spcBef>
                <a:spcAft>
                  <a:spcPct val="35000"/>
                </a:spcAft>
              </a:pPr>
              <a:r>
                <a:rPr lang="en-US" sz="1800" b="0" kern="1200" dirty="0" smtClean="0"/>
                <a:t>149 k</a:t>
              </a:r>
              <a:endParaRPr lang="en-US" sz="1800" b="0" kern="1200" dirty="0"/>
            </a:p>
          </p:txBody>
        </p:sp>
      </p:grpSp>
      <p:grpSp>
        <p:nvGrpSpPr>
          <p:cNvPr id="24" name="Group 23"/>
          <p:cNvGrpSpPr/>
          <p:nvPr/>
        </p:nvGrpSpPr>
        <p:grpSpPr>
          <a:xfrm>
            <a:off x="11292460" y="4645872"/>
            <a:ext cx="506186" cy="514213"/>
            <a:chOff x="3461705" y="0"/>
            <a:chExt cx="4675837" cy="4675837"/>
          </a:xfrm>
          <a:scene3d>
            <a:camera prst="orthographicFront"/>
            <a:lightRig rig="chilly" dir="t"/>
          </a:scene3d>
        </p:grpSpPr>
        <p:sp>
          <p:nvSpPr>
            <p:cNvPr id="25" name="Oval 24"/>
            <p:cNvSpPr/>
            <p:nvPr/>
          </p:nvSpPr>
          <p:spPr>
            <a:xfrm>
              <a:off x="3461705" y="0"/>
              <a:ext cx="4675837" cy="4675837"/>
            </a:xfrm>
            <a:prstGeom prst="ellipse">
              <a:avLst/>
            </a:prstGeom>
            <a:sp3d prstMaterial="translucentPowder">
              <a:bevelT w="127000" h="25400" prst="softRound"/>
            </a:sp3d>
          </p:spPr>
          <p:style>
            <a:lnRef idx="1">
              <a:schemeClr val="accent1"/>
            </a:lnRef>
            <a:fillRef idx="3">
              <a:schemeClr val="accent1"/>
            </a:fillRef>
            <a:effectRef idx="2">
              <a:schemeClr val="accent1"/>
            </a:effectRef>
            <a:fontRef idx="minor">
              <a:schemeClr val="lt1"/>
            </a:fontRef>
          </p:style>
        </p:sp>
        <p:sp>
          <p:nvSpPr>
            <p:cNvPr id="26" name="Oval 4"/>
            <p:cNvSpPr/>
            <p:nvPr/>
          </p:nvSpPr>
          <p:spPr>
            <a:xfrm>
              <a:off x="4146465" y="684760"/>
              <a:ext cx="3306317" cy="33063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b="0" kern="1200" dirty="0"/>
            </a:p>
          </p:txBody>
        </p:sp>
      </p:grpSp>
      <p:sp>
        <p:nvSpPr>
          <p:cNvPr id="27" name="Oval 26"/>
          <p:cNvSpPr/>
          <p:nvPr/>
        </p:nvSpPr>
        <p:spPr>
          <a:xfrm>
            <a:off x="10350309" y="4638061"/>
            <a:ext cx="506186" cy="514213"/>
          </a:xfrm>
          <a:prstGeom prst="ellipse">
            <a:avLst/>
          </a:prstGeom>
          <a:scene3d>
            <a:camera prst="orthographicFront"/>
            <a:lightRig rig="chilly" dir="t"/>
          </a:scene3d>
          <a:sp3d prstMaterial="translucentPowder">
            <a:bevelT w="127000" h="25400" prst="softRound"/>
          </a:sp3d>
        </p:spPr>
        <p:style>
          <a:lnRef idx="1">
            <a:schemeClr val="accent1"/>
          </a:lnRef>
          <a:fillRef idx="3">
            <a:schemeClr val="accent1"/>
          </a:fillRef>
          <a:effectRef idx="2">
            <a:schemeClr val="accent1"/>
          </a:effectRef>
          <a:fontRef idx="minor">
            <a:schemeClr val="lt1"/>
          </a:fontRef>
        </p:style>
      </p:sp>
      <p:sp>
        <p:nvSpPr>
          <p:cNvPr id="28" name="Oval 27"/>
          <p:cNvSpPr/>
          <p:nvPr/>
        </p:nvSpPr>
        <p:spPr>
          <a:xfrm>
            <a:off x="9364940" y="4619810"/>
            <a:ext cx="506186" cy="514213"/>
          </a:xfrm>
          <a:prstGeom prst="ellipse">
            <a:avLst/>
          </a:prstGeom>
          <a:scene3d>
            <a:camera prst="orthographicFront"/>
            <a:lightRig rig="chilly" dir="t"/>
          </a:scene3d>
          <a:sp3d prstMaterial="translucentPowder">
            <a:bevelT w="127000" h="25400" prst="softRound"/>
          </a:sp3d>
        </p:spPr>
        <p:style>
          <a:lnRef idx="1">
            <a:schemeClr val="accent1"/>
          </a:lnRef>
          <a:fillRef idx="3">
            <a:schemeClr val="accent1"/>
          </a:fillRef>
          <a:effectRef idx="2">
            <a:schemeClr val="accent1"/>
          </a:effectRef>
          <a:fontRef idx="minor">
            <a:schemeClr val="lt1"/>
          </a:fontRef>
        </p:style>
      </p:sp>
      <p:pic>
        <p:nvPicPr>
          <p:cNvPr id="29" name="Picture 28"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25390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p:cNvSpPr txBox="1">
            <a:spLocks/>
          </p:cNvSpPr>
          <p:nvPr/>
        </p:nvSpPr>
        <p:spPr>
          <a:xfrm>
            <a:off x="-1" y="6596431"/>
            <a:ext cx="8795275" cy="523138"/>
          </a:xfrm>
          <a:prstGeom prst="rect">
            <a:avLst/>
          </a:prstGeom>
        </p:spPr>
        <p:txBody>
          <a:bodyPr vert="horz">
            <a:noAutofit/>
          </a:bodyPr>
          <a:lstStyle/>
          <a:p>
            <a:r>
              <a:rPr lang="en-US" sz="1000" dirty="0" smtClean="0"/>
              <a:t>NQF Quality Connections: The Power of Safety, 2010; (5) Yeaw J, J Manag Care </a:t>
            </a:r>
            <a:r>
              <a:rPr lang="en-US" sz="1000" dirty="0" err="1" smtClean="0"/>
              <a:t>Pharm</a:t>
            </a:r>
            <a:r>
              <a:rPr lang="en-US" sz="1000" dirty="0" smtClean="0"/>
              <a:t> 2009.</a:t>
            </a:r>
          </a:p>
          <a:p>
            <a:endParaRPr lang="en-US" sz="1000" dirty="0" smtClean="0"/>
          </a:p>
          <a:p>
            <a:pPr marL="274320" lvl="0" indent="-274320">
              <a:buClr>
                <a:schemeClr val="accent3"/>
              </a:buClr>
              <a:buSzPct val="95000"/>
              <a:defRPr/>
            </a:pPr>
            <a:endParaRPr lang="en-US" sz="1000" dirty="0"/>
          </a:p>
          <a:p>
            <a:pPr marL="274320" lvl="0" indent="-274320">
              <a:buClr>
                <a:schemeClr val="accent3"/>
              </a:buClr>
              <a:buSzPct val="95000"/>
              <a:defRPr/>
            </a:pPr>
            <a:endParaRPr kumimoji="0" lang="en-US" sz="1000" b="0" i="0" u="none" strike="noStrike" kern="1200" cap="none" spc="0" normalizeH="0" baseline="0" noProof="0" dirty="0">
              <a:ln>
                <a:noFill/>
              </a:ln>
              <a:effectLst/>
              <a:uLnTx/>
              <a:uFillTx/>
            </a:endParaRPr>
          </a:p>
        </p:txBody>
      </p:sp>
      <p:grpSp>
        <p:nvGrpSpPr>
          <p:cNvPr id="55" name="Group 54"/>
          <p:cNvGrpSpPr/>
          <p:nvPr/>
        </p:nvGrpSpPr>
        <p:grpSpPr>
          <a:xfrm>
            <a:off x="1803563" y="3942402"/>
            <a:ext cx="3034445" cy="1841049"/>
            <a:chOff x="-359624" y="-2892870"/>
            <a:chExt cx="10244468" cy="5829303"/>
          </a:xfrm>
        </p:grpSpPr>
        <p:pic>
          <p:nvPicPr>
            <p:cNvPr id="56" name="Picture 6" descr="Image result for nasa clear backgroun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9624" y="-2892870"/>
              <a:ext cx="6819900" cy="5829303"/>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6" descr="Image result for nasa clear background"/>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823" r="52399"/>
            <a:stretch/>
          </p:blipFill>
          <p:spPr bwMode="auto">
            <a:xfrm>
              <a:off x="6582409" y="-2796583"/>
              <a:ext cx="3302435" cy="545968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6" name="Title 1"/>
          <p:cNvSpPr txBox="1">
            <a:spLocks/>
          </p:cNvSpPr>
          <p:nvPr/>
        </p:nvSpPr>
        <p:spPr>
          <a:xfrm>
            <a:off x="803338" y="36470"/>
            <a:ext cx="9720072" cy="1499616"/>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r>
              <a:rPr lang="en-US" sz="4800" dirty="0" smtClean="0"/>
              <a:t>HEALTHCARE TODAY</a:t>
            </a:r>
            <a:endParaRPr lang="en-US" sz="4800" dirty="0"/>
          </a:p>
        </p:txBody>
      </p:sp>
      <p:grpSp>
        <p:nvGrpSpPr>
          <p:cNvPr id="67" name="Group 66"/>
          <p:cNvGrpSpPr/>
          <p:nvPr/>
        </p:nvGrpSpPr>
        <p:grpSpPr>
          <a:xfrm>
            <a:off x="786405" y="1648239"/>
            <a:ext cx="4544847" cy="2100266"/>
            <a:chOff x="-10243142" y="3811915"/>
            <a:chExt cx="8385510" cy="1161551"/>
          </a:xfrm>
        </p:grpSpPr>
        <p:sp>
          <p:nvSpPr>
            <p:cNvPr id="68" name="Bent Arrow 67"/>
            <p:cNvSpPr/>
            <p:nvPr/>
          </p:nvSpPr>
          <p:spPr>
            <a:xfrm rot="5400000">
              <a:off x="-6615541" y="215558"/>
              <a:ext cx="1161551" cy="8354266"/>
            </a:xfrm>
            <a:prstGeom prst="bentArrow">
              <a:avLst>
                <a:gd name="adj1" fmla="val 44291"/>
                <a:gd name="adj2" fmla="val 31359"/>
                <a:gd name="adj3" fmla="val 27632"/>
                <a:gd name="adj4" fmla="val 31088"/>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10243142" y="3851159"/>
              <a:ext cx="8354266" cy="459582"/>
            </a:xfrm>
            <a:prstGeom prst="rect">
              <a:avLst/>
            </a:prstGeom>
            <a:ln>
              <a:noFill/>
            </a:ln>
          </p:spPr>
          <p:txBody>
            <a:bodyPr wrap="square">
              <a:spAutoFit/>
            </a:bodyPr>
            <a:lstStyle/>
            <a:p>
              <a:r>
                <a:rPr lang="en-US" sz="2000" b="1" dirty="0" smtClean="0">
                  <a:solidFill>
                    <a:schemeClr val="accent4"/>
                  </a:solidFill>
                </a:rPr>
                <a:t>MEDICATION</a:t>
              </a:r>
              <a:r>
                <a:rPr lang="en-US" sz="2000" b="1" dirty="0" smtClean="0">
                  <a:solidFill>
                    <a:schemeClr val="bg1"/>
                  </a:solidFill>
                </a:rPr>
                <a:t> ERRORS </a:t>
              </a:r>
              <a:r>
                <a:rPr lang="en-US" sz="2000" b="1" dirty="0">
                  <a:solidFill>
                    <a:schemeClr val="bg1"/>
                  </a:solidFill>
                </a:rPr>
                <a:t>COST THE </a:t>
              </a:r>
              <a:r>
                <a:rPr lang="en-US" sz="2000" b="1" dirty="0" smtClean="0">
                  <a:solidFill>
                    <a:schemeClr val="bg1"/>
                  </a:solidFill>
                </a:rPr>
                <a:t>US</a:t>
              </a:r>
            </a:p>
            <a:p>
              <a:r>
                <a:rPr lang="en-US" sz="2800" b="1" dirty="0" smtClean="0">
                  <a:solidFill>
                    <a:schemeClr val="accent4"/>
                  </a:solidFill>
                </a:rPr>
                <a:t> </a:t>
              </a:r>
              <a:r>
                <a:rPr lang="en-US" sz="2800" b="1" dirty="0">
                  <a:solidFill>
                    <a:schemeClr val="accent4"/>
                  </a:solidFill>
                </a:rPr>
                <a:t>$20.6 BILLION </a:t>
              </a:r>
              <a:r>
                <a:rPr lang="en-US" sz="2000" b="1" dirty="0">
                  <a:solidFill>
                    <a:schemeClr val="bg1"/>
                  </a:solidFill>
                </a:rPr>
                <a:t>ANNUALLY</a:t>
              </a:r>
            </a:p>
          </p:txBody>
        </p:sp>
      </p:grpSp>
      <p:pic>
        <p:nvPicPr>
          <p:cNvPr id="1028" name="Picture 4" descr="Image result for Mars Rover picture stunni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24758" y="1844353"/>
            <a:ext cx="5730175" cy="283035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http://images.clipartpanda.com/acorn-clipart-xTgoEAqTA.png"/>
          <p:cNvPicPr/>
          <p:nvPr/>
        </p:nvPicPr>
        <p:blipFill>
          <a:blip r:embed="rId5"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21240" y="5764507"/>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81787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59" y="101580"/>
            <a:ext cx="10772775" cy="1658198"/>
          </a:xfrm>
        </p:spPr>
        <p:txBody>
          <a:bodyPr/>
          <a:lstStyle/>
          <a:p>
            <a:r>
              <a:rPr lang="en-US" dirty="0" smtClean="0">
                <a:solidFill>
                  <a:schemeClr val="tx1"/>
                </a:solidFill>
              </a:rPr>
              <a:t>ONCE UPON A TIME…</a:t>
            </a:r>
            <a:endParaRPr lang="en-US" dirty="0">
              <a:solidFill>
                <a:schemeClr val="tx1"/>
              </a:solidFill>
            </a:endParaRPr>
          </a:p>
        </p:txBody>
      </p:sp>
      <p:sp>
        <p:nvSpPr>
          <p:cNvPr id="3" name="Content Placeholder 2"/>
          <p:cNvSpPr>
            <a:spLocks noGrp="1"/>
          </p:cNvSpPr>
          <p:nvPr>
            <p:ph idx="1"/>
          </p:nvPr>
        </p:nvSpPr>
        <p:spPr>
          <a:xfrm>
            <a:off x="676657" y="2011680"/>
            <a:ext cx="5844460" cy="3980558"/>
          </a:xfrm>
        </p:spPr>
        <p:txBody>
          <a:bodyPr>
            <a:normAutofit lnSpcReduction="10000"/>
          </a:bodyPr>
          <a:lstStyle/>
          <a:p>
            <a:r>
              <a:rPr lang="en-US" sz="3200" b="1" dirty="0" smtClean="0">
                <a:solidFill>
                  <a:schemeClr val="tx1"/>
                </a:solidFill>
              </a:rPr>
              <a:t>1980’s: HMO</a:t>
            </a:r>
          </a:p>
          <a:p>
            <a:r>
              <a:rPr lang="en-US" sz="3200" b="1" dirty="0" smtClean="0">
                <a:solidFill>
                  <a:srgbClr val="66FFFF"/>
                </a:solidFill>
              </a:rPr>
              <a:t> “Health </a:t>
            </a:r>
            <a:r>
              <a:rPr lang="en-US" sz="3200" b="1" dirty="0">
                <a:solidFill>
                  <a:srgbClr val="66FFFF"/>
                </a:solidFill>
              </a:rPr>
              <a:t>M</a:t>
            </a:r>
            <a:r>
              <a:rPr lang="en-US" sz="3200" b="1" dirty="0" smtClean="0">
                <a:solidFill>
                  <a:srgbClr val="66FFFF"/>
                </a:solidFill>
              </a:rPr>
              <a:t>aintenance </a:t>
            </a:r>
            <a:r>
              <a:rPr lang="en-US" sz="3200" b="1" dirty="0">
                <a:solidFill>
                  <a:srgbClr val="66FFFF"/>
                </a:solidFill>
              </a:rPr>
              <a:t>O</a:t>
            </a:r>
            <a:r>
              <a:rPr lang="en-US" sz="3200" b="1" dirty="0" smtClean="0">
                <a:solidFill>
                  <a:srgbClr val="66FFFF"/>
                </a:solidFill>
              </a:rPr>
              <a:t>rganization”</a:t>
            </a:r>
          </a:p>
          <a:p>
            <a:pPr lvl="1"/>
            <a:endParaRPr lang="en-US" sz="3200" dirty="0" smtClean="0">
              <a:solidFill>
                <a:schemeClr val="accent2">
                  <a:lumMod val="40000"/>
                  <a:lumOff val="60000"/>
                </a:schemeClr>
              </a:solidFill>
            </a:endParaRPr>
          </a:p>
          <a:p>
            <a:pPr lvl="1"/>
            <a:r>
              <a:rPr lang="en-US" sz="3200" dirty="0" smtClean="0">
                <a:solidFill>
                  <a:srgbClr val="66FFFF"/>
                </a:solidFill>
              </a:rPr>
              <a:t>Capitation: </a:t>
            </a:r>
            <a:r>
              <a:rPr lang="en-US" sz="3200" dirty="0" smtClean="0"/>
              <a:t>a lump sum per patient to cover a given set of services</a:t>
            </a:r>
          </a:p>
          <a:p>
            <a:pPr lvl="1"/>
            <a:r>
              <a:rPr lang="en-US" sz="3200" dirty="0"/>
              <a:t>P</a:t>
            </a:r>
            <a:r>
              <a:rPr lang="en-US" sz="3200" dirty="0" smtClean="0"/>
              <a:t>otentially compromised quality and patient choice</a:t>
            </a:r>
          </a:p>
        </p:txBody>
      </p:sp>
      <p:sp>
        <p:nvSpPr>
          <p:cNvPr id="4" name="TextBox 3"/>
          <p:cNvSpPr txBox="1"/>
          <p:nvPr/>
        </p:nvSpPr>
        <p:spPr>
          <a:xfrm>
            <a:off x="0" y="6611779"/>
            <a:ext cx="12192000" cy="246221"/>
          </a:xfrm>
          <a:prstGeom prst="rect">
            <a:avLst/>
          </a:prstGeom>
          <a:noFill/>
        </p:spPr>
        <p:txBody>
          <a:bodyPr wrap="square" rtlCol="0">
            <a:spAutoFit/>
          </a:bodyPr>
          <a:lstStyle/>
          <a:p>
            <a:r>
              <a:rPr lang="en-US" sz="1000" dirty="0"/>
              <a:t>Rizza, C. The history of hmo’s; a chronology of the development of health maintenance organizations</a:t>
            </a:r>
            <a:r>
              <a:rPr lang="en-US" sz="1000" dirty="0" smtClean="0"/>
              <a:t>. </a:t>
            </a:r>
            <a:r>
              <a:rPr lang="en-US" sz="1000" dirty="0"/>
              <a:t>Americans for Free Choice in Medicine. 1995.  </a:t>
            </a:r>
          </a:p>
        </p:txBody>
      </p:sp>
      <p:pic>
        <p:nvPicPr>
          <p:cNvPr id="7" name="Picture 2" descr="Image result for HMO cartoon health management organization"/>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24391" b="20539"/>
          <a:stretch/>
        </p:blipFill>
        <p:spPr bwMode="auto">
          <a:xfrm>
            <a:off x="6573385" y="1197382"/>
            <a:ext cx="4327224" cy="51060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Picture 5" descr="http://images.clipartpanda.com/acorn-clipart-xTgoEAqTA.png"/>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1937786226"/>
      </p:ext>
    </p:extLst>
  </p:cSld>
  <p:clrMapOvr>
    <a:masterClrMapping/>
  </p:clrMapOvr>
  <p:transition spd="slow" advTm="4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0"/>
            <a:ext cx="10772775" cy="1658198"/>
          </a:xfrm>
        </p:spPr>
        <p:txBody>
          <a:bodyPr/>
          <a:lstStyle/>
          <a:p>
            <a:r>
              <a:rPr lang="en-US" dirty="0" smtClean="0">
                <a:solidFill>
                  <a:schemeClr val="tx1"/>
                </a:solidFill>
              </a:rPr>
              <a:t>AFFORDABLE CARE ACT </a:t>
            </a:r>
            <a:endParaRPr lang="en-US" dirty="0">
              <a:solidFill>
                <a:schemeClr val="tx1"/>
              </a:solidFill>
            </a:endParaRPr>
          </a:p>
        </p:txBody>
      </p:sp>
      <p:sp>
        <p:nvSpPr>
          <p:cNvPr id="3" name="Content Placeholder 2"/>
          <p:cNvSpPr>
            <a:spLocks noGrp="1"/>
          </p:cNvSpPr>
          <p:nvPr>
            <p:ph idx="1"/>
          </p:nvPr>
        </p:nvSpPr>
        <p:spPr>
          <a:xfrm>
            <a:off x="891990" y="2040680"/>
            <a:ext cx="5626867" cy="3708184"/>
          </a:xfrm>
        </p:spPr>
        <p:txBody>
          <a:bodyPr>
            <a:normAutofit/>
          </a:bodyPr>
          <a:lstStyle/>
          <a:p>
            <a:pPr lvl="1">
              <a:buFont typeface="Wingdings" panose="05000000000000000000" pitchFamily="2" charset="2"/>
              <a:buChar char="§"/>
            </a:pPr>
            <a:r>
              <a:rPr lang="en-US" sz="3200" dirty="0" smtClean="0"/>
              <a:t>Individual Mandate </a:t>
            </a:r>
          </a:p>
          <a:p>
            <a:pPr lvl="1">
              <a:buFont typeface="Wingdings" panose="05000000000000000000" pitchFamily="2" charset="2"/>
              <a:buChar char="§"/>
            </a:pPr>
            <a:r>
              <a:rPr lang="en-US" sz="3200" dirty="0" smtClean="0"/>
              <a:t>Employer Requirements</a:t>
            </a:r>
          </a:p>
          <a:p>
            <a:pPr lvl="1">
              <a:buFont typeface="Wingdings" panose="05000000000000000000" pitchFamily="2" charset="2"/>
              <a:buChar char="§"/>
            </a:pPr>
            <a:r>
              <a:rPr lang="en-US" sz="3200" dirty="0" smtClean="0"/>
              <a:t>Tax Related Reform</a:t>
            </a:r>
          </a:p>
          <a:p>
            <a:pPr lvl="1">
              <a:buFont typeface="Wingdings" panose="05000000000000000000" pitchFamily="2" charset="2"/>
              <a:buChar char="§"/>
            </a:pPr>
            <a:r>
              <a:rPr lang="en-US" sz="3200" dirty="0" smtClean="0"/>
              <a:t>Health Insurance Exchanges</a:t>
            </a:r>
          </a:p>
          <a:p>
            <a:pPr lvl="1">
              <a:buFont typeface="Wingdings" panose="05000000000000000000" pitchFamily="2" charset="2"/>
              <a:buChar char="§"/>
            </a:pPr>
            <a:r>
              <a:rPr lang="en-US" sz="3200" b="1" dirty="0" smtClean="0">
                <a:solidFill>
                  <a:srgbClr val="66FFFF"/>
                </a:solidFill>
              </a:rPr>
              <a:t>Focus On Cost Containment While Improving Care</a:t>
            </a:r>
          </a:p>
        </p:txBody>
      </p:sp>
      <p:sp>
        <p:nvSpPr>
          <p:cNvPr id="4" name="TextBox 3"/>
          <p:cNvSpPr txBox="1"/>
          <p:nvPr/>
        </p:nvSpPr>
        <p:spPr>
          <a:xfrm>
            <a:off x="0" y="6611779"/>
            <a:ext cx="10756232" cy="246221"/>
          </a:xfrm>
          <a:prstGeom prst="rect">
            <a:avLst/>
          </a:prstGeom>
          <a:noFill/>
        </p:spPr>
        <p:txBody>
          <a:bodyPr wrap="square" rtlCol="0">
            <a:spAutoFit/>
          </a:bodyPr>
          <a:lstStyle/>
          <a:p>
            <a:r>
              <a:rPr lang="en-US" sz="1000" dirty="0"/>
              <a:t>US Department of Health and Human Services. Office of Population Affairs. Affordable care act. 200 Independence Av. S.W. Washington D.C. 20201.  </a:t>
            </a:r>
          </a:p>
        </p:txBody>
      </p:sp>
      <p:pic>
        <p:nvPicPr>
          <p:cNvPr id="2050" name="Picture 2" descr="Image result for affordable care act big paper book"/>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59557" y="1627332"/>
            <a:ext cx="3414408" cy="453488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http://images.clipartpanda.com/acorn-clipart-xTgoEAqTA.png"/>
          <p:cNvPicPr/>
          <p:nvPr/>
        </p:nvPicPr>
        <p:blipFill>
          <a:blip r:embed="rId4"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4005004013"/>
      </p:ext>
    </p:extLst>
  </p:cSld>
  <p:clrMapOvr>
    <a:masterClrMapping/>
  </p:clrMapOvr>
  <p:transition spd="slow" advTm="2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92" y="59795"/>
            <a:ext cx="10772775" cy="1658198"/>
          </a:xfrm>
        </p:spPr>
        <p:txBody>
          <a:bodyPr/>
          <a:lstStyle/>
          <a:p>
            <a:r>
              <a:rPr lang="en-US" dirty="0" smtClean="0">
                <a:solidFill>
                  <a:schemeClr val="tx1"/>
                </a:solidFill>
              </a:rPr>
              <a:t>ACA CHANGED PAYMENT MODELS</a:t>
            </a:r>
            <a:endParaRPr lang="en-US" dirty="0">
              <a:solidFill>
                <a:schemeClr val="tx1"/>
              </a:solidFill>
            </a:endParaRPr>
          </a:p>
        </p:txBody>
      </p:sp>
      <p:sp>
        <p:nvSpPr>
          <p:cNvPr id="3" name="Content Placeholder 2"/>
          <p:cNvSpPr>
            <a:spLocks noGrp="1"/>
          </p:cNvSpPr>
          <p:nvPr>
            <p:ph idx="1"/>
          </p:nvPr>
        </p:nvSpPr>
        <p:spPr/>
        <p:txBody>
          <a:bodyPr>
            <a:normAutofit fontScale="92500"/>
          </a:bodyPr>
          <a:lstStyle/>
          <a:p>
            <a:r>
              <a:rPr lang="en-US" sz="3200" b="1" dirty="0" smtClean="0">
                <a:solidFill>
                  <a:srgbClr val="66FFFF"/>
                </a:solidFill>
              </a:rPr>
              <a:t>Fee For Service: </a:t>
            </a:r>
            <a:r>
              <a:rPr lang="en-US" sz="3200" dirty="0" smtClean="0">
                <a:solidFill>
                  <a:schemeClr val="tx1"/>
                </a:solidFill>
              </a:rPr>
              <a:t>(aka FFS) healthcare providers are paid for each service </a:t>
            </a:r>
          </a:p>
          <a:p>
            <a:pPr marL="457200" lvl="1" indent="0">
              <a:buNone/>
            </a:pPr>
            <a:endParaRPr lang="en-US" sz="3200" dirty="0" smtClean="0">
              <a:solidFill>
                <a:schemeClr val="tx1"/>
              </a:solidFill>
            </a:endParaRPr>
          </a:p>
          <a:p>
            <a:r>
              <a:rPr lang="en-US" sz="3200" b="1" dirty="0" smtClean="0">
                <a:solidFill>
                  <a:srgbClr val="66FFFF"/>
                </a:solidFill>
              </a:rPr>
              <a:t>Pay for Performance: </a:t>
            </a:r>
            <a:r>
              <a:rPr lang="en-US" sz="3200" dirty="0" smtClean="0">
                <a:solidFill>
                  <a:schemeClr val="tx1"/>
                </a:solidFill>
              </a:rPr>
              <a:t>(aka: P4P, aka: Value Based Purchasing) financial incentive for achievement of optimal outcomes </a:t>
            </a:r>
          </a:p>
          <a:p>
            <a:pPr lvl="1"/>
            <a:r>
              <a:rPr lang="en-US" sz="3200" dirty="0" smtClean="0">
                <a:solidFill>
                  <a:schemeClr val="tx1"/>
                </a:solidFill>
              </a:rPr>
              <a:t>Outcomes are called </a:t>
            </a:r>
            <a:r>
              <a:rPr lang="en-US" sz="3200" b="1" dirty="0" smtClean="0">
                <a:solidFill>
                  <a:srgbClr val="66FFFF"/>
                </a:solidFill>
              </a:rPr>
              <a:t>quality measures</a:t>
            </a:r>
            <a:endParaRPr lang="en-US" sz="3200" dirty="0" smtClean="0">
              <a:solidFill>
                <a:srgbClr val="66FFFF"/>
              </a:solidFill>
            </a:endParaRPr>
          </a:p>
          <a:p>
            <a:pPr lvl="1"/>
            <a:endParaRPr lang="en-US" sz="3200" dirty="0">
              <a:solidFill>
                <a:schemeClr val="tx1"/>
              </a:solidFill>
            </a:endParaRPr>
          </a:p>
          <a:p>
            <a:pPr lvl="1"/>
            <a:r>
              <a:rPr lang="en-US" sz="3200" dirty="0" smtClean="0">
                <a:solidFill>
                  <a:schemeClr val="tx1"/>
                </a:solidFill>
              </a:rPr>
              <a:t>HHS wants </a:t>
            </a:r>
            <a:r>
              <a:rPr lang="en-US" sz="3200" b="1" dirty="0" smtClean="0">
                <a:solidFill>
                  <a:srgbClr val="66FFFF"/>
                </a:solidFill>
              </a:rPr>
              <a:t>90%</a:t>
            </a:r>
            <a:r>
              <a:rPr lang="en-US" sz="3200" dirty="0" smtClean="0">
                <a:solidFill>
                  <a:srgbClr val="66FFFF"/>
                </a:solidFill>
              </a:rPr>
              <a:t> </a:t>
            </a:r>
            <a:r>
              <a:rPr lang="en-US" sz="3200" dirty="0" smtClean="0">
                <a:solidFill>
                  <a:schemeClr val="tx1"/>
                </a:solidFill>
              </a:rPr>
              <a:t>of Medicare payments on Value Based by 2018</a:t>
            </a:r>
          </a:p>
        </p:txBody>
      </p:sp>
      <p:sp>
        <p:nvSpPr>
          <p:cNvPr id="5" name="Rectangle 4"/>
          <p:cNvSpPr/>
          <p:nvPr/>
        </p:nvSpPr>
        <p:spPr>
          <a:xfrm>
            <a:off x="0" y="6427113"/>
            <a:ext cx="10370127" cy="400110"/>
          </a:xfrm>
          <a:prstGeom prst="rect">
            <a:avLst/>
          </a:prstGeom>
        </p:spPr>
        <p:txBody>
          <a:bodyPr wrap="square">
            <a:spAutoFit/>
          </a:bodyPr>
          <a:lstStyle/>
          <a:p>
            <a:r>
              <a:rPr lang="en-US" sz="1000" dirty="0" smtClean="0"/>
              <a:t>U.S. Department of Health and Human Services. Available from: [http</a:t>
            </a:r>
            <a:r>
              <a:rPr lang="en-US" sz="1000" dirty="0"/>
              <a:t>://</a:t>
            </a:r>
            <a:r>
              <a:rPr lang="en-US" sz="1000" dirty="0" smtClean="0"/>
              <a:t>www.hhs.gov/about/news/2015/01/26/better-smarter-healthier-in-historic-announcement-hhs-sets-clear-goals-and-timeline-for-shifting-medicare-reimbursements-from-volume-to-value.html]</a:t>
            </a:r>
            <a:endParaRPr lang="en-US" sz="1000" dirty="0"/>
          </a:p>
        </p:txBody>
      </p:sp>
      <p:pic>
        <p:nvPicPr>
          <p:cNvPr id="9" name="Picture 8"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4088007653"/>
      </p:ext>
    </p:extLst>
  </p:cSld>
  <p:clrMapOvr>
    <a:masterClrMapping/>
  </p:clrMapOvr>
  <p:transition spd="slow" advTm="9734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12" y="0"/>
            <a:ext cx="10772775" cy="1658198"/>
          </a:xfrm>
        </p:spPr>
        <p:txBody>
          <a:bodyPr/>
          <a:lstStyle/>
          <a:p>
            <a:r>
              <a:rPr lang="en-US" dirty="0" smtClean="0">
                <a:solidFill>
                  <a:schemeClr val="tx1"/>
                </a:solidFill>
              </a:rPr>
              <a:t>ACCOUNTABLE CARE ORGANIZATIONS</a:t>
            </a:r>
            <a:endParaRPr lang="en-US" dirty="0">
              <a:solidFill>
                <a:schemeClr val="tx1"/>
              </a:solidFill>
            </a:endParaRPr>
          </a:p>
        </p:txBody>
      </p:sp>
      <p:sp>
        <p:nvSpPr>
          <p:cNvPr id="3" name="Content Placeholder 2"/>
          <p:cNvSpPr>
            <a:spLocks noGrp="1"/>
          </p:cNvSpPr>
          <p:nvPr>
            <p:ph idx="1"/>
          </p:nvPr>
        </p:nvSpPr>
        <p:spPr>
          <a:xfrm>
            <a:off x="848485" y="2105043"/>
            <a:ext cx="10248595" cy="3829456"/>
          </a:xfrm>
        </p:spPr>
        <p:txBody>
          <a:bodyPr>
            <a:normAutofit/>
          </a:bodyPr>
          <a:lstStyle/>
          <a:p>
            <a:r>
              <a:rPr lang="en-US" sz="2800" b="1" u="sng" dirty="0" smtClean="0">
                <a:solidFill>
                  <a:srgbClr val="66FFFF"/>
                </a:solidFill>
              </a:rPr>
              <a:t>ACO’s</a:t>
            </a:r>
            <a:r>
              <a:rPr lang="en-US" sz="2800" b="1" dirty="0" smtClean="0">
                <a:solidFill>
                  <a:srgbClr val="66FFFF"/>
                </a:solidFill>
              </a:rPr>
              <a:t>:</a:t>
            </a:r>
            <a:r>
              <a:rPr lang="en-US" sz="2800" b="1" dirty="0" smtClean="0">
                <a:solidFill>
                  <a:schemeClr val="accent2">
                    <a:lumMod val="40000"/>
                    <a:lumOff val="60000"/>
                  </a:schemeClr>
                </a:solidFill>
              </a:rPr>
              <a:t> </a:t>
            </a:r>
            <a:r>
              <a:rPr lang="en-US" sz="2800" dirty="0">
                <a:solidFill>
                  <a:schemeClr val="tx1"/>
                </a:solidFill>
              </a:rPr>
              <a:t>A group of providers, hospitals, and other healthcare organizations that tie reimbursements to quality indicators and reductions in the total cost of care for an assigned population of patients.</a:t>
            </a:r>
          </a:p>
          <a:p>
            <a:endParaRPr lang="en-US" sz="2800" i="1" dirty="0" smtClean="0"/>
          </a:p>
          <a:p>
            <a:endParaRPr lang="en-US" sz="2800" i="1" dirty="0"/>
          </a:p>
          <a:p>
            <a:pPr lvl="1"/>
            <a:r>
              <a:rPr lang="en-US" sz="2800" dirty="0" smtClean="0"/>
              <a:t>Still capitation or shared savings, but must </a:t>
            </a:r>
            <a:r>
              <a:rPr lang="en-US" sz="2800" dirty="0"/>
              <a:t>m</a:t>
            </a:r>
            <a:r>
              <a:rPr lang="en-US" sz="2800" dirty="0" smtClean="0"/>
              <a:t>eet </a:t>
            </a:r>
            <a:r>
              <a:rPr lang="en-US" sz="2800" b="1" u="sng" dirty="0" smtClean="0">
                <a:solidFill>
                  <a:srgbClr val="66FFFF"/>
                </a:solidFill>
              </a:rPr>
              <a:t>Quality Measures</a:t>
            </a:r>
          </a:p>
          <a:p>
            <a:pPr lvl="1" algn="ctr"/>
            <a:r>
              <a:rPr lang="en-US" sz="2000" dirty="0" smtClean="0"/>
              <a:t>Note: ACO not necessarily Patient Centered Medical Home (PCMH)</a:t>
            </a:r>
          </a:p>
        </p:txBody>
      </p:sp>
      <p:sp>
        <p:nvSpPr>
          <p:cNvPr id="4" name="TextBox 3"/>
          <p:cNvSpPr txBox="1"/>
          <p:nvPr/>
        </p:nvSpPr>
        <p:spPr>
          <a:xfrm>
            <a:off x="0" y="6611779"/>
            <a:ext cx="11945566" cy="246221"/>
          </a:xfrm>
          <a:prstGeom prst="rect">
            <a:avLst/>
          </a:prstGeom>
          <a:noFill/>
        </p:spPr>
        <p:txBody>
          <a:bodyPr wrap="square" rtlCol="0">
            <a:spAutoFit/>
          </a:bodyPr>
          <a:lstStyle/>
          <a:p>
            <a:r>
              <a:rPr lang="en-US" sz="1000" dirty="0"/>
              <a:t>Centers for Medicare and Medicaid Services. CMS.gov. Accountable care organizations. </a:t>
            </a:r>
            <a:r>
              <a:rPr lang="en-US" sz="1000" dirty="0" smtClean="0"/>
              <a:t>Accessible </a:t>
            </a:r>
            <a:r>
              <a:rPr lang="en-US" sz="1000" dirty="0"/>
              <a:t>from: [http://www.cms.gov/Medicare/Medicare-Fee-for-Service-Payment/ACO/index.html?redirect=/aco/] </a:t>
            </a:r>
          </a:p>
        </p:txBody>
      </p:sp>
      <p:pic>
        <p:nvPicPr>
          <p:cNvPr id="5" name="Picture 4" descr="http://images.clipartpanda.com/acorn-clipart-xTgoEAqTA.png"/>
          <p:cNvPicPr/>
          <p:nvPr/>
        </p:nvPicPr>
        <p:blipFill>
          <a:blip r:embed="rId3"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Tree>
    <p:extLst>
      <p:ext uri="{BB962C8B-B14F-4D97-AF65-F5344CB8AC3E}">
        <p14:creationId xmlns="" xmlns:p14="http://schemas.microsoft.com/office/powerpoint/2010/main" val="4113837949"/>
      </p:ext>
    </p:extLst>
  </p:cSld>
  <p:clrMapOvr>
    <a:masterClrMapping/>
  </p:clrMapOvr>
  <p:transition spd="slow" advTm="5178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24" y="42790"/>
            <a:ext cx="10772775" cy="1658198"/>
          </a:xfrm>
        </p:spPr>
        <p:txBody>
          <a:bodyPr/>
          <a:lstStyle/>
          <a:p>
            <a:r>
              <a:rPr lang="en-US" dirty="0" smtClean="0"/>
              <a:t>ACOs GET GRADED</a:t>
            </a:r>
            <a:endParaRPr lang="en-US" dirty="0"/>
          </a:p>
        </p:txBody>
      </p:sp>
      <p:sp>
        <p:nvSpPr>
          <p:cNvPr id="3" name="Content Placeholder 2"/>
          <p:cNvSpPr>
            <a:spLocks noGrp="1"/>
          </p:cNvSpPr>
          <p:nvPr>
            <p:ph idx="1"/>
          </p:nvPr>
        </p:nvSpPr>
        <p:spPr>
          <a:xfrm>
            <a:off x="1438275" y="1700988"/>
            <a:ext cx="10753725" cy="3766185"/>
          </a:xfrm>
        </p:spPr>
        <p:txBody>
          <a:bodyPr>
            <a:normAutofit/>
          </a:bodyPr>
          <a:lstStyle/>
          <a:p>
            <a:r>
              <a:rPr lang="en-US" sz="4000" b="1" dirty="0" smtClean="0">
                <a:solidFill>
                  <a:srgbClr val="66FFFF"/>
                </a:solidFill>
                <a:sym typeface="Wingdings" panose="05000000000000000000" pitchFamily="2" charset="2"/>
              </a:rPr>
              <a:t>Quality Measures = 4 Domains= 34 Measures</a:t>
            </a:r>
            <a:endParaRPr lang="en-US" sz="4000" b="1" dirty="0">
              <a:solidFill>
                <a:srgbClr val="66FFFF"/>
              </a:solidFill>
            </a:endParaRPr>
          </a:p>
        </p:txBody>
      </p:sp>
      <p:graphicFrame>
        <p:nvGraphicFramePr>
          <p:cNvPr id="5" name="Diagram 4"/>
          <p:cNvGraphicFramePr/>
          <p:nvPr>
            <p:extLst>
              <p:ext uri="{D42A27DB-BD31-4B8C-83A1-F6EECF244321}">
                <p14:modId xmlns="" xmlns:p14="http://schemas.microsoft.com/office/powerpoint/2010/main" val="1261492272"/>
              </p:ext>
            </p:extLst>
          </p:nvPr>
        </p:nvGraphicFramePr>
        <p:xfrm>
          <a:off x="1438275" y="2664823"/>
          <a:ext cx="9340950" cy="372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http://images.clipartpanda.com/acorn-clipart-xTgoEAqTA.png"/>
          <p:cNvPicPr/>
          <p:nvPr/>
        </p:nvPicPr>
        <p:blipFill>
          <a:blip r:embed="rId8" cstate="print">
            <a:clrChange>
              <a:clrFrom>
                <a:srgbClr val="000000">
                  <a:alpha val="0"/>
                </a:srgbClr>
              </a:clrFrom>
              <a:clrTo>
                <a:srgbClr val="000000">
                  <a:alpha val="0"/>
                </a:srgbClr>
              </a:clrTo>
            </a:clrChange>
            <a:duotone>
              <a:schemeClr val="bg2">
                <a:shade val="45000"/>
                <a:satMod val="135000"/>
              </a:schemeClr>
              <a:prstClr val="white"/>
            </a:duotone>
            <a:lum bright="16000" contrast="-93000"/>
            <a:extLst>
              <a:ext uri="{28A0092B-C50C-407E-A947-70E740481C1C}">
                <a14:useLocalDpi xmlns="" xmlns:a14="http://schemas.microsoft.com/office/drawing/2010/main" val="0"/>
              </a:ext>
            </a:extLst>
          </a:blip>
          <a:srcRect/>
          <a:stretch>
            <a:fillRect/>
          </a:stretch>
        </p:blipFill>
        <p:spPr bwMode="auto">
          <a:xfrm rot="2695659">
            <a:off x="11113220" y="5764508"/>
            <a:ext cx="1137689" cy="1176332"/>
          </a:xfrm>
          <a:prstGeom prst="rect">
            <a:avLst/>
          </a:prstGeom>
          <a:noFill/>
          <a:ln>
            <a:noFill/>
          </a:ln>
          <a:scene3d>
            <a:camera prst="orthographicFront">
              <a:rot lat="0" lon="11399999" rev="0"/>
            </a:camera>
            <a:lightRig rig="threePt" dir="t"/>
          </a:scene3d>
        </p:spPr>
      </p:pic>
      <p:sp>
        <p:nvSpPr>
          <p:cNvPr id="7" name="TextBox 6"/>
          <p:cNvSpPr txBox="1"/>
          <p:nvPr/>
        </p:nvSpPr>
        <p:spPr>
          <a:xfrm>
            <a:off x="0" y="6611779"/>
            <a:ext cx="10756232" cy="246221"/>
          </a:xfrm>
          <a:prstGeom prst="rect">
            <a:avLst/>
          </a:prstGeom>
          <a:noFill/>
        </p:spPr>
        <p:txBody>
          <a:bodyPr wrap="square" rtlCol="0">
            <a:spAutoFit/>
          </a:bodyPr>
          <a:lstStyle/>
          <a:p>
            <a:r>
              <a:rPr lang="en-US" sz="1000" dirty="0"/>
              <a:t>US Department of Health and Human Services. Office of Population Affairs. Affordable care act. 200 Independence Av. S.W. Washington D.C. 20201.  </a:t>
            </a:r>
          </a:p>
        </p:txBody>
      </p:sp>
    </p:spTree>
    <p:extLst>
      <p:ext uri="{BB962C8B-B14F-4D97-AF65-F5344CB8AC3E}">
        <p14:creationId xmlns="" xmlns:p14="http://schemas.microsoft.com/office/powerpoint/2010/main" val="2556118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1493</TotalTime>
  <Words>4622</Words>
  <Application>Microsoft Office PowerPoint</Application>
  <PresentationFormat>Custom</PresentationFormat>
  <Paragraphs>313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Metropolitan</vt:lpstr>
      <vt:lpstr>Emerging Business Models:   Innovating Partnerships Between  Accountable Care Organizations and Pharmacists</vt:lpstr>
      <vt:lpstr>Slide 2</vt:lpstr>
      <vt:lpstr>HEALTHCARE TODAY</vt:lpstr>
      <vt:lpstr>Slide 4</vt:lpstr>
      <vt:lpstr>ONCE UPON A TIME…</vt:lpstr>
      <vt:lpstr>AFFORDABLE CARE ACT </vt:lpstr>
      <vt:lpstr>ACA CHANGED PAYMENT MODELS</vt:lpstr>
      <vt:lpstr>ACCOUNTABLE CARE ORGANIZATIONS</vt:lpstr>
      <vt:lpstr>ACOs GET GRADED</vt:lpstr>
      <vt:lpstr>Slide 10</vt:lpstr>
      <vt:lpstr>MEETING QUALITY MEASURES: PHARMACIST SERVICES</vt:lpstr>
      <vt:lpstr>CONCERN: COLLABORATIVE PRACTICE AGREEMENTS</vt:lpstr>
      <vt:lpstr>CONCERN: HIPAA</vt:lpstr>
      <vt:lpstr>CONCERN: MEDICARE</vt:lpstr>
      <vt:lpstr>CONCERN:  “PROVIDER STATUS”</vt:lpstr>
      <vt:lpstr>CONCERN: HEALTH INFORMATION EXCHANGE (HIE)</vt:lpstr>
      <vt:lpstr>Slide 17</vt:lpstr>
    </vt:vector>
  </TitlesOfParts>
  <Company>Nova Southeastern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Business Models: Innovating Partnerships Between Accountable Care Organizations and Pharmacists</dc:title>
  <dc:creator>Stephanie Gernant</dc:creator>
  <cp:lastModifiedBy>Stephanie</cp:lastModifiedBy>
  <cp:revision>87</cp:revision>
  <dcterms:created xsi:type="dcterms:W3CDTF">2016-10-10T13:34:27Z</dcterms:created>
  <dcterms:modified xsi:type="dcterms:W3CDTF">2016-10-14T10:43:41Z</dcterms:modified>
</cp:coreProperties>
</file>